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A066C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336" y="1303674"/>
            <a:ext cx="7973230" cy="69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92" y="9515879"/>
            <a:ext cx="18286730" cy="771525"/>
          </a:xfrm>
          <a:custGeom>
            <a:avLst/>
            <a:gdLst/>
            <a:ahLst/>
            <a:cxnLst/>
            <a:rect l="l" t="t" r="r" b="b"/>
            <a:pathLst>
              <a:path w="18286730" h="771525">
                <a:moveTo>
                  <a:pt x="18286415" y="771120"/>
                </a:moveTo>
                <a:lnTo>
                  <a:pt x="0" y="771120"/>
                </a:lnTo>
                <a:lnTo>
                  <a:pt x="444914" y="0"/>
                </a:lnTo>
                <a:lnTo>
                  <a:pt x="17841501" y="0"/>
                </a:lnTo>
                <a:lnTo>
                  <a:pt x="18286415" y="77112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65598" y="549661"/>
            <a:ext cx="6156802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6113" y="2606984"/>
            <a:ext cx="15695772" cy="575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A066CB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s://www.kaggle.com/madhab/jobposts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767116" y="2186852"/>
              <a:ext cx="11521440" cy="8100695"/>
            </a:xfrm>
            <a:custGeom>
              <a:avLst/>
              <a:gdLst/>
              <a:ahLst/>
              <a:cxnLst/>
              <a:rect l="l" t="t" r="r" b="b"/>
              <a:pathLst>
                <a:path w="11521440" h="8100695">
                  <a:moveTo>
                    <a:pt x="3759956" y="0"/>
                  </a:moveTo>
                  <a:lnTo>
                    <a:pt x="11520883" y="0"/>
                  </a:lnTo>
                  <a:lnTo>
                    <a:pt x="11520883" y="8100147"/>
                  </a:lnTo>
                  <a:lnTo>
                    <a:pt x="918189" y="8100147"/>
                  </a:lnTo>
                  <a:lnTo>
                    <a:pt x="0" y="6510314"/>
                  </a:lnTo>
                  <a:lnTo>
                    <a:pt x="375995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846131" cy="86592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67883" y="0"/>
              <a:ext cx="9120505" cy="2185035"/>
            </a:xfrm>
            <a:custGeom>
              <a:avLst/>
              <a:gdLst/>
              <a:ahLst/>
              <a:cxnLst/>
              <a:rect l="l" t="t" r="r" b="b"/>
              <a:pathLst>
                <a:path w="9120505" h="2185035">
                  <a:moveTo>
                    <a:pt x="0" y="0"/>
                  </a:moveTo>
                  <a:lnTo>
                    <a:pt x="9120115" y="0"/>
                  </a:lnTo>
                  <a:lnTo>
                    <a:pt x="9120115" y="2184979"/>
                  </a:lnTo>
                  <a:lnTo>
                    <a:pt x="1261544" y="2184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71538" y="836477"/>
              <a:ext cx="895349" cy="8953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363651" y="807655"/>
            <a:ext cx="3270885" cy="803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95"/>
              </a:spcBef>
            </a:pPr>
            <a:r>
              <a:rPr dirty="0" sz="2900" spc="-195" b="1">
                <a:latin typeface="Trebuchet MS"/>
                <a:cs typeface="Trebuchet MS"/>
              </a:rPr>
              <a:t>T</a:t>
            </a:r>
            <a:r>
              <a:rPr dirty="0" sz="2900" spc="-65" b="1">
                <a:latin typeface="Trebuchet MS"/>
                <a:cs typeface="Trebuchet MS"/>
              </a:rPr>
              <a:t>e</a:t>
            </a:r>
            <a:r>
              <a:rPr dirty="0" sz="2900" spc="40" b="1">
                <a:latin typeface="Trebuchet MS"/>
                <a:cs typeface="Trebuchet MS"/>
              </a:rPr>
              <a:t>a</a:t>
            </a:r>
            <a:r>
              <a:rPr dirty="0" sz="2900" spc="-55" b="1">
                <a:latin typeface="Trebuchet MS"/>
                <a:cs typeface="Trebuchet MS"/>
              </a:rPr>
              <a:t>m</a:t>
            </a:r>
            <a:r>
              <a:rPr dirty="0" sz="2900" spc="-215" b="1">
                <a:latin typeface="Trebuchet MS"/>
                <a:cs typeface="Trebuchet MS"/>
              </a:rPr>
              <a:t> </a:t>
            </a:r>
            <a:r>
              <a:rPr dirty="0" sz="2900" spc="-75" b="1">
                <a:latin typeface="Trebuchet MS"/>
                <a:cs typeface="Trebuchet MS"/>
              </a:rPr>
              <a:t>G</a:t>
            </a:r>
            <a:r>
              <a:rPr dirty="0" sz="2900" spc="-70" b="1">
                <a:latin typeface="Trebuchet MS"/>
                <a:cs typeface="Trebuchet MS"/>
              </a:rPr>
              <a:t>r</a:t>
            </a:r>
            <a:r>
              <a:rPr dirty="0" sz="2900" spc="40" b="1">
                <a:latin typeface="Trebuchet MS"/>
                <a:cs typeface="Trebuchet MS"/>
              </a:rPr>
              <a:t>a</a:t>
            </a:r>
            <a:r>
              <a:rPr dirty="0" sz="2900" spc="50" b="1">
                <a:latin typeface="Trebuchet MS"/>
                <a:cs typeface="Trebuchet MS"/>
              </a:rPr>
              <a:t>d</a:t>
            </a:r>
            <a:r>
              <a:rPr dirty="0" sz="2900" spc="40" b="1">
                <a:latin typeface="Trebuchet MS"/>
                <a:cs typeface="Trebuchet MS"/>
              </a:rPr>
              <a:t>b</a:t>
            </a:r>
            <a:r>
              <a:rPr dirty="0" sz="2900" spc="45" b="1">
                <a:latin typeface="Trebuchet MS"/>
                <a:cs typeface="Trebuchet MS"/>
              </a:rPr>
              <a:t>oo</a:t>
            </a:r>
            <a:r>
              <a:rPr dirty="0" sz="2900" spc="160" b="1">
                <a:latin typeface="Trebuchet MS"/>
                <a:cs typeface="Trebuchet MS"/>
              </a:rPr>
              <a:t>s</a:t>
            </a:r>
            <a:r>
              <a:rPr dirty="0" sz="2900" spc="-15" b="1">
                <a:latin typeface="Trebuchet MS"/>
                <a:cs typeface="Trebuchet MS"/>
              </a:rPr>
              <a:t>t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200" spc="30" b="1">
                <a:latin typeface="Trebuchet MS"/>
                <a:cs typeface="Trebuchet MS"/>
              </a:rPr>
              <a:t>P</a:t>
            </a:r>
            <a:r>
              <a:rPr dirty="0" sz="2200" spc="10" b="1">
                <a:latin typeface="Trebuchet MS"/>
                <a:cs typeface="Trebuchet MS"/>
              </a:rPr>
              <a:t>R</a:t>
            </a:r>
            <a:r>
              <a:rPr dirty="0" sz="2200" spc="-35" b="1">
                <a:latin typeface="Trebuchet MS"/>
                <a:cs typeface="Trebuchet MS"/>
              </a:rPr>
              <a:t>O</a:t>
            </a:r>
            <a:r>
              <a:rPr dirty="0" sz="2200" spc="-475" b="1">
                <a:latin typeface="Trebuchet MS"/>
                <a:cs typeface="Trebuchet MS"/>
              </a:rPr>
              <a:t>J</a:t>
            </a:r>
            <a:r>
              <a:rPr dirty="0" sz="2200" spc="-110" b="1">
                <a:latin typeface="Trebuchet MS"/>
                <a:cs typeface="Trebuchet MS"/>
              </a:rPr>
              <a:t>E</a:t>
            </a:r>
            <a:r>
              <a:rPr dirty="0" sz="2200" spc="-80" b="1">
                <a:latin typeface="Trebuchet MS"/>
                <a:cs typeface="Trebuchet MS"/>
              </a:rPr>
              <a:t>C</a:t>
            </a:r>
            <a:r>
              <a:rPr dirty="0" sz="2200" spc="-145" b="1">
                <a:latin typeface="Trebuchet MS"/>
                <a:cs typeface="Trebuchet MS"/>
              </a:rPr>
              <a:t>T</a:t>
            </a:r>
            <a:r>
              <a:rPr dirty="0" sz="2200" spc="-165" b="1">
                <a:latin typeface="Trebuchet MS"/>
                <a:cs typeface="Trebuchet MS"/>
              </a:rPr>
              <a:t> </a:t>
            </a:r>
            <a:r>
              <a:rPr dirty="0" sz="2200" spc="-80" b="1">
                <a:latin typeface="Trebuchet MS"/>
                <a:cs typeface="Trebuchet MS"/>
              </a:rPr>
              <a:t>C</a:t>
            </a:r>
            <a:r>
              <a:rPr dirty="0" sz="2200" spc="-35" b="1">
                <a:latin typeface="Trebuchet MS"/>
                <a:cs typeface="Trebuchet MS"/>
              </a:rPr>
              <a:t>O</a:t>
            </a:r>
            <a:r>
              <a:rPr dirty="0" sz="2200" spc="15" b="1">
                <a:latin typeface="Trebuchet MS"/>
                <a:cs typeface="Trebuchet MS"/>
              </a:rPr>
              <a:t>D</a:t>
            </a:r>
            <a:r>
              <a:rPr dirty="0" sz="2200" spc="-105" b="1">
                <a:latin typeface="Trebuchet MS"/>
                <a:cs typeface="Trebuchet MS"/>
              </a:rPr>
              <a:t>E</a:t>
            </a:r>
            <a:r>
              <a:rPr dirty="0" sz="2200" spc="-165" b="1">
                <a:latin typeface="Trebuchet MS"/>
                <a:cs typeface="Trebuchet MS"/>
              </a:rPr>
              <a:t> </a:t>
            </a:r>
            <a:r>
              <a:rPr dirty="0" sz="2200" spc="30" b="1">
                <a:latin typeface="Trebuchet MS"/>
                <a:cs typeface="Trebuchet MS"/>
              </a:rPr>
              <a:t>PP</a:t>
            </a:r>
            <a:r>
              <a:rPr dirty="0" sz="2200" spc="-145" b="1">
                <a:latin typeface="Trebuchet MS"/>
                <a:cs typeface="Trebuchet MS"/>
              </a:rPr>
              <a:t>22</a:t>
            </a:r>
            <a:r>
              <a:rPr dirty="0" sz="2200" spc="280" b="1">
                <a:latin typeface="Trebuchet MS"/>
                <a:cs typeface="Trebuchet MS"/>
              </a:rPr>
              <a:t>/</a:t>
            </a:r>
            <a:r>
              <a:rPr dirty="0" sz="2200" spc="-475" b="1">
                <a:latin typeface="Trebuchet MS"/>
                <a:cs typeface="Trebuchet MS"/>
              </a:rPr>
              <a:t>J</a:t>
            </a:r>
            <a:r>
              <a:rPr dirty="0" sz="2200" spc="-35" b="1">
                <a:latin typeface="Trebuchet MS"/>
                <a:cs typeface="Trebuchet MS"/>
              </a:rPr>
              <a:t>6</a:t>
            </a:r>
            <a:r>
              <a:rPr dirty="0" sz="2200" spc="10" b="1">
                <a:latin typeface="Trebuchet MS"/>
                <a:cs typeface="Trebuchet MS"/>
              </a:rPr>
              <a:t>0</a:t>
            </a:r>
            <a:r>
              <a:rPr dirty="0" sz="2200" spc="-35" b="1">
                <a:latin typeface="Trebuchet MS"/>
                <a:cs typeface="Trebuchet MS"/>
              </a:rPr>
              <a:t>9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462" y="9126386"/>
            <a:ext cx="43357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10" b="1">
                <a:solidFill>
                  <a:srgbClr val="D9D9D9"/>
                </a:solidFill>
                <a:latin typeface="Trebuchet MS"/>
                <a:cs typeface="Trebuchet MS"/>
              </a:rPr>
              <a:t>H</a:t>
            </a:r>
            <a:r>
              <a:rPr dirty="0" sz="4400" spc="40" b="1">
                <a:solidFill>
                  <a:srgbClr val="D9D9D9"/>
                </a:solidFill>
                <a:latin typeface="Trebuchet MS"/>
                <a:cs typeface="Trebuchet MS"/>
              </a:rPr>
              <a:t>D</a:t>
            </a:r>
            <a:r>
              <a:rPr dirty="0" sz="4400" spc="295" b="1">
                <a:solidFill>
                  <a:srgbClr val="D9D9D9"/>
                </a:solidFill>
                <a:latin typeface="Trebuchet MS"/>
                <a:cs typeface="Trebuchet MS"/>
              </a:rPr>
              <a:t>S</a:t>
            </a:r>
            <a:r>
              <a:rPr dirty="0" sz="4400" spc="-150" b="1">
                <a:solidFill>
                  <a:srgbClr val="D9D9D9"/>
                </a:solidFill>
                <a:latin typeface="Trebuchet MS"/>
                <a:cs typeface="Trebuchet MS"/>
              </a:rPr>
              <a:t>C</a:t>
            </a:r>
            <a:r>
              <a:rPr dirty="0" sz="4400" spc="-325" b="1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4400" spc="-145" b="1">
                <a:solidFill>
                  <a:srgbClr val="D9D9D9"/>
                </a:solidFill>
                <a:latin typeface="Trebuchet MS"/>
                <a:cs typeface="Trebuchet MS"/>
              </a:rPr>
              <a:t>W</a:t>
            </a:r>
            <a:r>
              <a:rPr dirty="0" sz="4400" spc="55" b="1">
                <a:solidFill>
                  <a:srgbClr val="D9D9D9"/>
                </a:solidFill>
                <a:latin typeface="Trebuchet MS"/>
                <a:cs typeface="Trebuchet MS"/>
              </a:rPr>
              <a:t>I</a:t>
            </a:r>
            <a:r>
              <a:rPr dirty="0" sz="4400" spc="-55" b="1">
                <a:solidFill>
                  <a:srgbClr val="D9D9D9"/>
                </a:solidFill>
                <a:latin typeface="Trebuchet MS"/>
                <a:cs typeface="Trebuchet MS"/>
              </a:rPr>
              <a:t>N</a:t>
            </a:r>
            <a:r>
              <a:rPr dirty="0" sz="4400" spc="-295" b="1">
                <a:solidFill>
                  <a:srgbClr val="D9D9D9"/>
                </a:solidFill>
                <a:latin typeface="Trebuchet MS"/>
                <a:cs typeface="Trebuchet MS"/>
              </a:rPr>
              <a:t>T</a:t>
            </a:r>
            <a:r>
              <a:rPr dirty="0" sz="4400" spc="-210" b="1">
                <a:solidFill>
                  <a:srgbClr val="D9D9D9"/>
                </a:solidFill>
                <a:latin typeface="Trebuchet MS"/>
                <a:cs typeface="Trebuchet MS"/>
              </a:rPr>
              <a:t>E</a:t>
            </a:r>
            <a:r>
              <a:rPr dirty="0" sz="4400" spc="35" b="1">
                <a:solidFill>
                  <a:srgbClr val="D9D9D9"/>
                </a:solidFill>
                <a:latin typeface="Trebuchet MS"/>
                <a:cs typeface="Trebuchet MS"/>
              </a:rPr>
              <a:t>R</a:t>
            </a:r>
            <a:r>
              <a:rPr dirty="0" sz="4400" spc="-325" b="1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4400" spc="-535" b="1">
                <a:solidFill>
                  <a:srgbClr val="D9D9D9"/>
                </a:solidFill>
                <a:latin typeface="Trebuchet MS"/>
                <a:cs typeface="Trebuchet MS"/>
              </a:rPr>
              <a:t>‘</a:t>
            </a:r>
            <a:r>
              <a:rPr dirty="0" sz="4400" spc="-285" b="1">
                <a:solidFill>
                  <a:srgbClr val="D9D9D9"/>
                </a:solidFill>
                <a:latin typeface="Trebuchet MS"/>
                <a:cs typeface="Trebuchet MS"/>
              </a:rPr>
              <a:t>2</a:t>
            </a:r>
            <a:r>
              <a:rPr dirty="0" sz="4400" spc="-280" b="1">
                <a:solidFill>
                  <a:srgbClr val="D9D9D9"/>
                </a:solidFill>
                <a:latin typeface="Trebuchet MS"/>
                <a:cs typeface="Trebuchet MS"/>
              </a:rPr>
              <a:t>2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472926" y="2837396"/>
            <a:ext cx="4152900" cy="414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1891664" marR="5080" indent="-381000">
              <a:lnSpc>
                <a:spcPct val="100000"/>
              </a:lnSpc>
              <a:spcBef>
                <a:spcPts val="100"/>
              </a:spcBef>
            </a:pPr>
            <a:r>
              <a:rPr dirty="0" sz="9000" spc="-1639">
                <a:solidFill>
                  <a:srgbClr val="FFFFFF"/>
                </a:solidFill>
              </a:rPr>
              <a:t>J</a:t>
            </a:r>
            <a:r>
              <a:rPr dirty="0" sz="9000" spc="150">
                <a:solidFill>
                  <a:srgbClr val="FFFFFF"/>
                </a:solidFill>
              </a:rPr>
              <a:t>O</a:t>
            </a:r>
            <a:r>
              <a:rPr dirty="0" sz="9000" spc="480">
                <a:solidFill>
                  <a:srgbClr val="FFFFFF"/>
                </a:solidFill>
              </a:rPr>
              <a:t>B</a:t>
            </a:r>
            <a:r>
              <a:rPr dirty="0" sz="9000" spc="445">
                <a:solidFill>
                  <a:srgbClr val="FFFFFF"/>
                </a:solidFill>
              </a:rPr>
              <a:t>S  </a:t>
            </a:r>
            <a:r>
              <a:rPr dirty="0" sz="9000" spc="-70">
                <a:solidFill>
                  <a:srgbClr val="FFFFFF"/>
                </a:solidFill>
              </a:rPr>
              <a:t>A</a:t>
            </a:r>
            <a:r>
              <a:rPr dirty="0" sz="9000" spc="175">
                <a:solidFill>
                  <a:srgbClr val="FFFFFF"/>
                </a:solidFill>
              </a:rPr>
              <a:t>N</a:t>
            </a:r>
            <a:r>
              <a:rPr dirty="0" sz="9000" spc="100">
                <a:solidFill>
                  <a:srgbClr val="FFFFFF"/>
                </a:solidFill>
              </a:rPr>
              <a:t>D</a:t>
            </a:r>
            <a:endParaRPr sz="9000"/>
          </a:p>
          <a:p>
            <a:pPr algn="r" marR="5080">
              <a:lnSpc>
                <a:spcPct val="100000"/>
              </a:lnSpc>
            </a:pPr>
            <a:r>
              <a:rPr dirty="0" sz="9000" spc="5">
                <a:solidFill>
                  <a:srgbClr val="FFFFFF"/>
                </a:solidFill>
              </a:rPr>
              <a:t>CAREER</a:t>
            </a:r>
            <a:endParaRPr sz="9000"/>
          </a:p>
        </p:txBody>
      </p:sp>
      <p:sp>
        <p:nvSpPr>
          <p:cNvPr id="10" name="object 10"/>
          <p:cNvSpPr txBox="1"/>
          <p:nvPr/>
        </p:nvSpPr>
        <p:spPr>
          <a:xfrm>
            <a:off x="14024540" y="7380820"/>
            <a:ext cx="3601720" cy="2268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Trebuchet MS"/>
                <a:cs typeface="Trebuchet MS"/>
              </a:rPr>
              <a:t>Postings</a:t>
            </a:r>
            <a:endParaRPr sz="3000">
              <a:latin typeface="Trebuchet MS"/>
              <a:cs typeface="Trebuchet MS"/>
            </a:endParaRPr>
          </a:p>
          <a:p>
            <a:pPr algn="r" marL="824230" marR="5080" indent="914400">
              <a:lnSpc>
                <a:spcPct val="116399"/>
              </a:lnSpc>
              <a:spcBef>
                <a:spcPts val="2425"/>
              </a:spcBef>
            </a:pPr>
            <a:r>
              <a:rPr dirty="0" u="heavy" sz="2900" spc="4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</a:t>
            </a:r>
            <a:r>
              <a:rPr dirty="0" u="heavy" sz="2900" spc="-7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</a:t>
            </a:r>
            <a:r>
              <a:rPr dirty="0" u="heavy" sz="2900" spc="-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2900" spc="16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</a:t>
            </a:r>
            <a:r>
              <a:rPr dirty="0" u="heavy" sz="2900" spc="-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2900" spc="-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n</a:t>
            </a:r>
            <a:r>
              <a:rPr dirty="0" u="heavy" sz="29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</a:t>
            </a:r>
            <a:r>
              <a:rPr dirty="0" u="heavy" sz="2900" spc="-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</a:t>
            </a:r>
            <a:r>
              <a:rPr dirty="0" u="heavy" sz="2900" spc="-7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</a:t>
            </a:r>
            <a:r>
              <a:rPr dirty="0" u="heavy" sz="2900" spc="14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 </a:t>
            </a:r>
            <a:r>
              <a:rPr dirty="0" sz="2900" spc="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2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1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700" spc="-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3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4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7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-45" b="1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dirty="0" sz="2700" spc="-60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700" spc="-7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700" spc="3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7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-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700" spc="4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700" spc="10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700" spc="-5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00" spc="-4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700" spc="-240" b="1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700" spc="3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89" y="476387"/>
            <a:ext cx="16816352" cy="92646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3" y="391399"/>
            <a:ext cx="17065999" cy="94631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693" y="525470"/>
            <a:ext cx="16441158" cy="90301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062" y="711886"/>
            <a:ext cx="16103649" cy="88813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66" y="122813"/>
            <a:ext cx="17916171" cy="99295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95" y="131373"/>
            <a:ext cx="18002249" cy="100583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73"/>
            <a:ext cx="18186399" cy="100425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986" y="1600037"/>
            <a:ext cx="1082421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/>
              <a:t>Recommendations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1380" y="4035436"/>
            <a:ext cx="697039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798955" algn="l"/>
                <a:tab pos="2992120" algn="l"/>
                <a:tab pos="4098290" algn="l"/>
                <a:tab pos="4570095" algn="l"/>
                <a:tab pos="6471285" algn="l"/>
              </a:tabLst>
            </a:pPr>
            <a:r>
              <a:rPr dirty="0" sz="3000" spc="195">
                <a:latin typeface="Trebuchet MS"/>
                <a:cs typeface="Trebuchet MS"/>
              </a:rPr>
              <a:t>M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c</a:t>
            </a:r>
            <a:r>
              <a:rPr dirty="0" sz="3000" spc="-35">
                <a:latin typeface="Trebuchet MS"/>
                <a:cs typeface="Trebuchet MS"/>
              </a:rPr>
              <a:t>r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190">
                <a:latin typeface="Trebuchet MS"/>
                <a:cs typeface="Trebuchet MS"/>
              </a:rPr>
              <a:t>s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-135">
                <a:latin typeface="Trebuchet MS"/>
                <a:cs typeface="Trebuchet MS"/>
              </a:rPr>
              <a:t>f</a:t>
            </a:r>
            <a:r>
              <a:rPr dirty="0" sz="3000" spc="-170">
                <a:latin typeface="Trebuchet MS"/>
                <a:cs typeface="Trebuchet MS"/>
              </a:rPr>
              <a:t>t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65">
                <a:latin typeface="Trebuchet MS"/>
                <a:cs typeface="Trebuchet MS"/>
              </a:rPr>
              <a:t>O</a:t>
            </a:r>
            <a:r>
              <a:rPr dirty="0" sz="3000" spc="-135">
                <a:latin typeface="Trebuchet MS"/>
                <a:cs typeface="Trebuchet MS"/>
              </a:rPr>
              <a:t>ff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c</a:t>
            </a:r>
            <a:r>
              <a:rPr dirty="0" sz="3000" spc="-30">
                <a:latin typeface="Trebuchet MS"/>
                <a:cs typeface="Trebuchet MS"/>
              </a:rPr>
              <a:t>e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245">
                <a:latin typeface="Trebuchet MS"/>
                <a:cs typeface="Trebuchet MS"/>
              </a:rPr>
              <a:t>T</a:t>
            </a:r>
            <a:r>
              <a:rPr dirty="0" sz="3000" spc="114">
                <a:latin typeface="Trebuchet MS"/>
                <a:cs typeface="Trebuchet MS"/>
              </a:rPr>
              <a:t>oo</a:t>
            </a:r>
            <a:r>
              <a:rPr dirty="0" sz="3000" spc="-20">
                <a:latin typeface="Trebuchet MS"/>
                <a:cs typeface="Trebuchet MS"/>
              </a:rPr>
              <a:t>l</a:t>
            </a:r>
            <a:r>
              <a:rPr dirty="0" sz="3000" spc="175">
                <a:latin typeface="Trebuchet MS"/>
                <a:cs typeface="Trebuchet MS"/>
              </a:rPr>
              <a:t>s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175">
                <a:latin typeface="Trebuchet MS"/>
                <a:cs typeface="Trebuchet MS"/>
              </a:rPr>
              <a:t>s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80">
                <a:latin typeface="Trebuchet MS"/>
                <a:cs typeface="Trebuchet MS"/>
              </a:rPr>
              <a:t>m</a:t>
            </a:r>
            <a:r>
              <a:rPr dirty="0" sz="3000" spc="85">
                <a:latin typeface="Trebuchet MS"/>
                <a:cs typeface="Trebuchet MS"/>
              </a:rPr>
              <a:t>p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r</a:t>
            </a:r>
            <a:r>
              <a:rPr dirty="0" sz="3000" spc="-155">
                <a:latin typeface="Trebuchet MS"/>
                <a:cs typeface="Trebuchet MS"/>
              </a:rPr>
              <a:t>t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125">
                <a:latin typeface="Trebuchet MS"/>
                <a:cs typeface="Trebuchet MS"/>
              </a:rPr>
              <a:t>n</a:t>
            </a:r>
            <a:r>
              <a:rPr dirty="0" sz="3000" spc="-170">
                <a:latin typeface="Trebuchet MS"/>
                <a:cs typeface="Trebuchet MS"/>
              </a:rPr>
              <a:t>t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135">
                <a:latin typeface="Trebuchet MS"/>
                <a:cs typeface="Trebuchet MS"/>
              </a:rPr>
              <a:t>f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-40">
                <a:latin typeface="Trebuchet MS"/>
                <a:cs typeface="Trebuchet MS"/>
              </a:rPr>
              <a:t>r  </a:t>
            </a:r>
            <a:r>
              <a:rPr dirty="0" sz="3000" spc="40">
                <a:latin typeface="Trebuchet MS"/>
                <a:cs typeface="Trebuchet MS"/>
              </a:rPr>
              <a:t>both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IT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85">
                <a:latin typeface="Trebuchet MS"/>
                <a:cs typeface="Trebuchet MS"/>
              </a:rPr>
              <a:t>and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NON-IT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jobs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4035436"/>
            <a:ext cx="813054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40">
                <a:latin typeface="Trebuchet MS"/>
                <a:cs typeface="Trebuchet MS"/>
              </a:rPr>
              <a:t>Attain</a:t>
            </a:r>
            <a:r>
              <a:rPr dirty="0" sz="3000" spc="229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fluency</a:t>
            </a:r>
            <a:r>
              <a:rPr dirty="0" sz="3000" spc="229">
                <a:latin typeface="Trebuchet MS"/>
                <a:cs typeface="Trebuchet MS"/>
              </a:rPr>
              <a:t> </a:t>
            </a:r>
            <a:r>
              <a:rPr dirty="0" sz="3000" spc="40">
                <a:latin typeface="Trebuchet MS"/>
                <a:cs typeface="Trebuchet MS"/>
              </a:rPr>
              <a:t>in</a:t>
            </a:r>
            <a:r>
              <a:rPr dirty="0" sz="3000" spc="23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the</a:t>
            </a:r>
            <a:r>
              <a:rPr dirty="0" sz="3000" spc="229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English</a:t>
            </a:r>
            <a:r>
              <a:rPr dirty="0" sz="3000" spc="23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language,</a:t>
            </a:r>
            <a:r>
              <a:rPr dirty="0" sz="3000" spc="229">
                <a:latin typeface="Trebuchet MS"/>
                <a:cs typeface="Trebuchet MS"/>
              </a:rPr>
              <a:t> </a:t>
            </a:r>
            <a:r>
              <a:rPr dirty="0" sz="3000" spc="110">
                <a:latin typeface="Trebuchet MS"/>
                <a:cs typeface="Trebuchet MS"/>
              </a:rPr>
              <a:t>as</a:t>
            </a:r>
            <a:r>
              <a:rPr dirty="0" sz="3000" spc="235">
                <a:latin typeface="Trebuchet MS"/>
                <a:cs typeface="Trebuchet MS"/>
              </a:rPr>
              <a:t> </a:t>
            </a:r>
            <a:r>
              <a:rPr dirty="0" sz="3000" spc="-50">
                <a:latin typeface="Trebuchet MS"/>
                <a:cs typeface="Trebuchet MS"/>
              </a:rPr>
              <a:t>well </a:t>
            </a:r>
            <a:r>
              <a:rPr dirty="0" sz="3000" spc="-890">
                <a:latin typeface="Trebuchet MS"/>
                <a:cs typeface="Trebuchet MS"/>
              </a:rPr>
              <a:t> </a:t>
            </a:r>
            <a:r>
              <a:rPr dirty="0" sz="3000" spc="110">
                <a:latin typeface="Trebuchet MS"/>
                <a:cs typeface="Trebuchet MS"/>
              </a:rPr>
              <a:t>as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95">
                <a:latin typeface="Trebuchet MS"/>
                <a:cs typeface="Trebuchet MS"/>
              </a:rPr>
              <a:t>Russian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55">
                <a:latin typeface="Trebuchet MS"/>
                <a:cs typeface="Trebuchet MS"/>
              </a:rPr>
              <a:t>languages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85">
                <a:latin typeface="Trebuchet MS"/>
                <a:cs typeface="Trebuchet MS"/>
              </a:rPr>
              <a:t>and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Armenian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55">
                <a:latin typeface="Trebuchet MS"/>
                <a:cs typeface="Trebuchet MS"/>
              </a:rPr>
              <a:t>languages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7986" y="6488350"/>
            <a:ext cx="768794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697989" algn="l"/>
                <a:tab pos="2428240" algn="l"/>
                <a:tab pos="4725035" algn="l"/>
                <a:tab pos="5236845" algn="l"/>
                <a:tab pos="6470015" algn="l"/>
                <a:tab pos="7470140" algn="l"/>
              </a:tabLst>
            </a:pPr>
            <a:r>
              <a:rPr dirty="0" sz="3000" spc="-245">
                <a:latin typeface="Trebuchet MS"/>
                <a:cs typeface="Trebuchet MS"/>
              </a:rPr>
              <a:t>T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-35">
                <a:latin typeface="Trebuchet MS"/>
                <a:cs typeface="Trebuchet MS"/>
              </a:rPr>
              <a:t>r</a:t>
            </a:r>
            <a:r>
              <a:rPr dirty="0" sz="3000" spc="15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e</a:t>
            </a:r>
            <a:r>
              <a:rPr dirty="0" sz="3000" spc="-155">
                <a:latin typeface="Trebuchet MS"/>
                <a:cs typeface="Trebuchet MS"/>
              </a:rPr>
              <a:t>t</a:t>
            </a:r>
            <a:r>
              <a:rPr dirty="0" sz="3000" spc="-15">
                <a:latin typeface="Trebuchet MS"/>
                <a:cs typeface="Trebuchet MS"/>
              </a:rPr>
              <a:t>e</a:t>
            </a:r>
            <a:r>
              <a:rPr dirty="0" sz="3000" spc="80">
                <a:latin typeface="Trebuchet MS"/>
                <a:cs typeface="Trebuchet MS"/>
              </a:rPr>
              <a:t>d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280">
                <a:latin typeface="Trebuchet MS"/>
                <a:cs typeface="Trebuchet MS"/>
              </a:rPr>
              <a:t>j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70">
                <a:latin typeface="Trebuchet MS"/>
                <a:cs typeface="Trebuchet MS"/>
              </a:rPr>
              <a:t>b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85">
                <a:latin typeface="Trebuchet MS"/>
                <a:cs typeface="Trebuchet MS"/>
              </a:rPr>
              <a:t>pp</a:t>
            </a:r>
            <a:r>
              <a:rPr dirty="0" sz="3000" spc="-20">
                <a:latin typeface="Trebuchet MS"/>
                <a:cs typeface="Trebuchet MS"/>
              </a:rPr>
              <a:t>l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c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-155">
                <a:latin typeface="Trebuchet MS"/>
                <a:cs typeface="Trebuchet MS"/>
              </a:rPr>
              <a:t>t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125">
                <a:latin typeface="Trebuchet MS"/>
                <a:cs typeface="Trebuchet MS"/>
              </a:rPr>
              <a:t>n</a:t>
            </a:r>
            <a:r>
              <a:rPr dirty="0" sz="3000" spc="175">
                <a:latin typeface="Trebuchet MS"/>
                <a:cs typeface="Trebuchet MS"/>
              </a:rPr>
              <a:t>s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110">
                <a:latin typeface="Trebuchet MS"/>
                <a:cs typeface="Trebuchet MS"/>
              </a:rPr>
              <a:t>n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195">
                <a:latin typeface="Trebuchet MS"/>
                <a:cs typeface="Trebuchet MS"/>
              </a:rPr>
              <a:t>M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-35">
                <a:latin typeface="Trebuchet MS"/>
                <a:cs typeface="Trebuchet MS"/>
              </a:rPr>
              <a:t>r</a:t>
            </a:r>
            <a:r>
              <a:rPr dirty="0" sz="3000" spc="-65">
                <a:latin typeface="Trebuchet MS"/>
                <a:cs typeface="Trebuchet MS"/>
              </a:rPr>
              <a:t>c</a:t>
            </a:r>
            <a:r>
              <a:rPr dirty="0" sz="3000" spc="110">
                <a:latin typeface="Trebuchet MS"/>
                <a:cs typeface="Trebuchet MS"/>
              </a:rPr>
              <a:t>h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1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a</a:t>
            </a:r>
            <a:r>
              <a:rPr dirty="0" sz="3000" spc="-45">
                <a:latin typeface="Trebuchet MS"/>
                <a:cs typeface="Trebuchet MS"/>
              </a:rPr>
              <a:t>v</a:t>
            </a:r>
            <a:r>
              <a:rPr dirty="0" sz="3000" spc="-30">
                <a:latin typeface="Trebuchet MS"/>
                <a:cs typeface="Trebuchet MS"/>
              </a:rPr>
              <a:t>e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20">
                <a:latin typeface="Trebuchet MS"/>
                <a:cs typeface="Trebuchet MS"/>
              </a:rPr>
              <a:t>a  </a:t>
            </a:r>
            <a:r>
              <a:rPr dirty="0" sz="3000" spc="30">
                <a:latin typeface="Trebuchet MS"/>
                <a:cs typeface="Trebuchet MS"/>
              </a:rPr>
              <a:t>higher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20">
                <a:latin typeface="Trebuchet MS"/>
                <a:cs typeface="Trebuchet MS"/>
              </a:rPr>
              <a:t>chance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of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success.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04206" y="12"/>
            <a:ext cx="7084059" cy="1859914"/>
            <a:chOff x="11204206" y="12"/>
            <a:chExt cx="7084059" cy="1859914"/>
          </a:xfrm>
        </p:grpSpPr>
        <p:sp>
          <p:nvSpPr>
            <p:cNvPr id="7" name="object 7"/>
            <p:cNvSpPr/>
            <p:nvPr/>
          </p:nvSpPr>
          <p:spPr>
            <a:xfrm>
              <a:off x="16781297" y="12"/>
              <a:ext cx="1506855" cy="1859914"/>
            </a:xfrm>
            <a:custGeom>
              <a:avLst/>
              <a:gdLst/>
              <a:ahLst/>
              <a:cxnLst/>
              <a:rect l="l" t="t" r="r" b="b"/>
              <a:pathLst>
                <a:path w="1506855" h="1859914">
                  <a:moveTo>
                    <a:pt x="696932" y="1859863"/>
                  </a:moveTo>
                  <a:lnTo>
                    <a:pt x="1506703" y="1859863"/>
                  </a:lnTo>
                  <a:lnTo>
                    <a:pt x="1506703" y="0"/>
                  </a:lnTo>
                  <a:lnTo>
                    <a:pt x="377737" y="0"/>
                  </a:lnTo>
                  <a:lnTo>
                    <a:pt x="0" y="654616"/>
                  </a:lnTo>
                  <a:lnTo>
                    <a:pt x="696932" y="1859863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994069" y="12"/>
              <a:ext cx="3166110" cy="1859914"/>
            </a:xfrm>
            <a:custGeom>
              <a:avLst/>
              <a:gdLst/>
              <a:ahLst/>
              <a:cxnLst/>
              <a:rect l="l" t="t" r="r" b="b"/>
              <a:pathLst>
                <a:path w="3166109" h="1859914">
                  <a:moveTo>
                    <a:pt x="694301" y="1859863"/>
                  </a:moveTo>
                  <a:lnTo>
                    <a:pt x="2092826" y="1859863"/>
                  </a:lnTo>
                  <a:lnTo>
                    <a:pt x="3165510" y="0"/>
                  </a:lnTo>
                  <a:lnTo>
                    <a:pt x="376363" y="0"/>
                  </a:lnTo>
                  <a:lnTo>
                    <a:pt x="0" y="654616"/>
                  </a:lnTo>
                  <a:lnTo>
                    <a:pt x="694301" y="1859863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04206" y="12"/>
              <a:ext cx="3164205" cy="1859914"/>
            </a:xfrm>
            <a:custGeom>
              <a:avLst/>
              <a:gdLst/>
              <a:ahLst/>
              <a:cxnLst/>
              <a:rect l="l" t="t" r="r" b="b"/>
              <a:pathLst>
                <a:path w="3164205" h="1859914">
                  <a:moveTo>
                    <a:pt x="696930" y="1859863"/>
                  </a:moveTo>
                  <a:lnTo>
                    <a:pt x="2092829" y="1859863"/>
                  </a:lnTo>
                  <a:lnTo>
                    <a:pt x="2789862" y="654616"/>
                  </a:lnTo>
                  <a:lnTo>
                    <a:pt x="2787734" y="651066"/>
                  </a:lnTo>
                  <a:lnTo>
                    <a:pt x="3164036" y="0"/>
                  </a:lnTo>
                  <a:lnTo>
                    <a:pt x="377734" y="0"/>
                  </a:lnTo>
                  <a:lnTo>
                    <a:pt x="0" y="654618"/>
                  </a:lnTo>
                  <a:lnTo>
                    <a:pt x="696930" y="1859863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0" y="282"/>
            <a:ext cx="772160" cy="10287000"/>
          </a:xfrm>
          <a:custGeom>
            <a:avLst/>
            <a:gdLst/>
            <a:ahLst/>
            <a:cxnLst/>
            <a:rect l="l" t="t" r="r" b="b"/>
            <a:pathLst>
              <a:path w="772160" h="10287000">
                <a:moveTo>
                  <a:pt x="771971" y="445146"/>
                </a:moveTo>
                <a:lnTo>
                  <a:pt x="771971" y="9841224"/>
                </a:lnTo>
                <a:lnTo>
                  <a:pt x="446" y="10286371"/>
                </a:lnTo>
                <a:lnTo>
                  <a:pt x="0" y="10286114"/>
                </a:lnTo>
                <a:lnTo>
                  <a:pt x="0" y="257"/>
                </a:lnTo>
                <a:lnTo>
                  <a:pt x="446" y="0"/>
                </a:lnTo>
                <a:lnTo>
                  <a:pt x="771971" y="445146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356525" y="6488350"/>
            <a:ext cx="807910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216785" algn="l"/>
                <a:tab pos="2799715" algn="l"/>
                <a:tab pos="3542029" algn="l"/>
                <a:tab pos="4343400" algn="l"/>
                <a:tab pos="6004560" algn="l"/>
                <a:tab pos="7303770" algn="l"/>
              </a:tabLst>
            </a:pPr>
            <a:r>
              <a:rPr dirty="0" sz="3000" spc="25">
                <a:latin typeface="Trebuchet MS"/>
                <a:cs typeface="Trebuchet MS"/>
              </a:rPr>
              <a:t>I</a:t>
            </a:r>
            <a:r>
              <a:rPr dirty="0" sz="3000" spc="125">
                <a:latin typeface="Trebuchet MS"/>
                <a:cs typeface="Trebuchet MS"/>
              </a:rPr>
              <a:t>n</a:t>
            </a:r>
            <a:r>
              <a:rPr dirty="0" sz="3000" spc="-155">
                <a:latin typeface="Trebuchet MS"/>
                <a:cs typeface="Trebuchet MS"/>
              </a:rPr>
              <a:t>t</a:t>
            </a:r>
            <a:r>
              <a:rPr dirty="0" sz="3000" spc="-15">
                <a:latin typeface="Trebuchet MS"/>
                <a:cs typeface="Trebuchet MS"/>
              </a:rPr>
              <a:t>e</a:t>
            </a:r>
            <a:r>
              <a:rPr dirty="0" sz="3000" spc="-35">
                <a:latin typeface="Trebuchet MS"/>
                <a:cs typeface="Trebuchet MS"/>
              </a:rPr>
              <a:t>r</a:t>
            </a:r>
            <a:r>
              <a:rPr dirty="0" sz="3000" spc="125">
                <a:latin typeface="Trebuchet MS"/>
                <a:cs typeface="Trebuchet MS"/>
              </a:rPr>
              <a:t>n</a:t>
            </a:r>
            <a:r>
              <a:rPr dirty="0" sz="3000" spc="190">
                <a:latin typeface="Trebuchet MS"/>
                <a:cs typeface="Trebuchet MS"/>
              </a:rPr>
              <a:t>s</a:t>
            </a:r>
            <a:r>
              <a:rPr dirty="0" sz="3000" spc="125">
                <a:latin typeface="Trebuchet MS"/>
                <a:cs typeface="Trebuchet MS"/>
              </a:rPr>
              <a:t>h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p</a:t>
            </a:r>
            <a:r>
              <a:rPr dirty="0" sz="3000" spc="175">
                <a:latin typeface="Trebuchet MS"/>
                <a:cs typeface="Trebuchet MS"/>
              </a:rPr>
              <a:t>s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110">
                <a:latin typeface="Trebuchet MS"/>
                <a:cs typeface="Trebuchet MS"/>
              </a:rPr>
              <a:t>n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135">
                <a:latin typeface="Trebuchet MS"/>
                <a:cs typeface="Trebuchet MS"/>
              </a:rPr>
              <a:t>f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-50">
                <a:latin typeface="Trebuchet MS"/>
                <a:cs typeface="Trebuchet MS"/>
              </a:rPr>
              <a:t>r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280">
                <a:latin typeface="Trebuchet MS"/>
                <a:cs typeface="Trebuchet MS"/>
              </a:rPr>
              <a:t>j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70">
                <a:latin typeface="Trebuchet MS"/>
                <a:cs typeface="Trebuchet MS"/>
              </a:rPr>
              <a:t>b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85">
                <a:latin typeface="Trebuchet MS"/>
                <a:cs typeface="Trebuchet MS"/>
              </a:rPr>
              <a:t>p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190">
                <a:latin typeface="Trebuchet MS"/>
                <a:cs typeface="Trebuchet MS"/>
              </a:rPr>
              <a:t>s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-155">
                <a:latin typeface="Trebuchet MS"/>
                <a:cs typeface="Trebuchet MS"/>
              </a:rPr>
              <a:t>t</a:t>
            </a:r>
            <a:r>
              <a:rPr dirty="0" sz="3000" spc="-35">
                <a:latin typeface="Trebuchet MS"/>
                <a:cs typeface="Trebuchet MS"/>
              </a:rPr>
              <a:t>i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110">
                <a:latin typeface="Trebuchet MS"/>
                <a:cs typeface="Trebuchet MS"/>
              </a:rPr>
              <a:t>n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-125">
                <a:latin typeface="Trebuchet MS"/>
                <a:cs typeface="Trebuchet MS"/>
              </a:rPr>
              <a:t>w</a:t>
            </a:r>
            <a:r>
              <a:rPr dirty="0" sz="3000" spc="114">
                <a:latin typeface="Trebuchet MS"/>
                <a:cs typeface="Trebuchet MS"/>
              </a:rPr>
              <a:t>o</a:t>
            </a:r>
            <a:r>
              <a:rPr dirty="0" sz="3000" spc="110">
                <a:latin typeface="Trebuchet MS"/>
                <a:cs typeface="Trebuchet MS"/>
              </a:rPr>
              <a:t>u</a:t>
            </a:r>
            <a:r>
              <a:rPr dirty="0" sz="3000" spc="-20">
                <a:latin typeface="Trebuchet MS"/>
                <a:cs typeface="Trebuchet MS"/>
              </a:rPr>
              <a:t>l</a:t>
            </a:r>
            <a:r>
              <a:rPr dirty="0" sz="3000" spc="80">
                <a:latin typeface="Trebuchet MS"/>
                <a:cs typeface="Trebuchet MS"/>
              </a:rPr>
              <a:t>d</a:t>
            </a:r>
            <a:r>
              <a:rPr dirty="0" sz="3000">
                <a:latin typeface="Trebuchet MS"/>
                <a:cs typeface="Trebuchet MS"/>
              </a:rPr>
              <a:t>	</a:t>
            </a:r>
            <a:r>
              <a:rPr dirty="0" sz="3000" spc="125">
                <a:latin typeface="Trebuchet MS"/>
                <a:cs typeface="Trebuchet MS"/>
              </a:rPr>
              <a:t>h</a:t>
            </a:r>
            <a:r>
              <a:rPr dirty="0" sz="3000" spc="-15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l</a:t>
            </a:r>
            <a:r>
              <a:rPr dirty="0" sz="3000" spc="45">
                <a:latin typeface="Trebuchet MS"/>
                <a:cs typeface="Trebuchet MS"/>
              </a:rPr>
              <a:t>p  </a:t>
            </a:r>
            <a:r>
              <a:rPr dirty="0" sz="3000" spc="20">
                <a:latin typeface="Trebuchet MS"/>
                <a:cs typeface="Trebuchet MS"/>
              </a:rPr>
              <a:t>provide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the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relevant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25">
                <a:latin typeface="Trebuchet MS"/>
                <a:cs typeface="Trebuchet MS"/>
              </a:rPr>
              <a:t>work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experience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needed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245885"/>
            <a:ext cx="5340350" cy="4330700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dirty="0" spc="-85"/>
              <a:t>Thanks </a:t>
            </a:r>
            <a:r>
              <a:rPr dirty="0" spc="-80"/>
              <a:t> </a:t>
            </a:r>
            <a:r>
              <a:rPr dirty="0" spc="-105"/>
              <a:t>for </a:t>
            </a:r>
            <a:r>
              <a:rPr dirty="0" spc="-100"/>
              <a:t> </a:t>
            </a:r>
            <a:r>
              <a:rPr dirty="0" spc="-445"/>
              <a:t>L</a:t>
            </a:r>
            <a:r>
              <a:rPr dirty="0" spc="-165"/>
              <a:t>i</a:t>
            </a:r>
            <a:r>
              <a:rPr dirty="0" spc="475"/>
              <a:t>s</a:t>
            </a:r>
            <a:r>
              <a:rPr dirty="0" spc="-170"/>
              <a:t>t</a:t>
            </a:r>
            <a:r>
              <a:rPr dirty="0" spc="-245"/>
              <a:t>e</a:t>
            </a:r>
            <a:r>
              <a:rPr dirty="0" spc="-120"/>
              <a:t>n</a:t>
            </a:r>
            <a:r>
              <a:rPr dirty="0" spc="-165"/>
              <a:t>i</a:t>
            </a:r>
            <a:r>
              <a:rPr dirty="0" spc="-120"/>
              <a:t>n</a:t>
            </a:r>
            <a:r>
              <a:rPr dirty="0" spc="420"/>
              <a:t>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141003"/>
            <a:ext cx="962024" cy="934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992" y="933482"/>
            <a:ext cx="5187950" cy="2940050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dirty="0" spc="-70">
                <a:solidFill>
                  <a:srgbClr val="FFFFFF"/>
                </a:solidFill>
              </a:rPr>
              <a:t>Meet</a:t>
            </a:r>
            <a:r>
              <a:rPr dirty="0" spc="-660">
                <a:solidFill>
                  <a:srgbClr val="FFFFFF"/>
                </a:solidFill>
              </a:rPr>
              <a:t> </a:t>
            </a:r>
            <a:r>
              <a:rPr dirty="0" spc="-100">
                <a:solidFill>
                  <a:srgbClr val="FFFFFF"/>
                </a:solidFill>
              </a:rPr>
              <a:t>our </a:t>
            </a:r>
            <a:r>
              <a:rPr dirty="0" spc="-3000">
                <a:solidFill>
                  <a:srgbClr val="FFFFFF"/>
                </a:solidFill>
              </a:rPr>
              <a:t> </a:t>
            </a:r>
            <a:r>
              <a:rPr dirty="0" spc="-254">
                <a:solidFill>
                  <a:srgbClr val="FFFFFF"/>
                </a:solidFill>
              </a:rPr>
              <a:t>Team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1612" y="1231921"/>
            <a:ext cx="2901315" cy="107442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5"/>
              </a:spcBef>
            </a:pP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Joseph</a:t>
            </a:r>
            <a:r>
              <a:rPr dirty="0" sz="30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Ologunja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2500" spc="-5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1612" y="2599292"/>
            <a:ext cx="3186430" cy="107442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5"/>
              </a:spcBef>
            </a:pP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Ibrahim</a:t>
            </a:r>
            <a:r>
              <a:rPr dirty="0" sz="30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Aderinto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2500" spc="25">
                <a:solidFill>
                  <a:srgbClr val="FFFFFF"/>
                </a:solidFill>
                <a:latin typeface="Trebuchet MS"/>
                <a:cs typeface="Trebuchet MS"/>
              </a:rPr>
              <a:t>Assistant</a:t>
            </a:r>
            <a:r>
              <a:rPr dirty="0" sz="2500" spc="-50">
                <a:solidFill>
                  <a:srgbClr val="FFFFFF"/>
                </a:solidFill>
                <a:latin typeface="Trebuchet MS"/>
                <a:cs typeface="Trebuchet MS"/>
              </a:rPr>
              <a:t> Project 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612" y="4063078"/>
            <a:ext cx="2863215" cy="107442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5"/>
              </a:spcBef>
            </a:pP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Pelumi</a:t>
            </a:r>
            <a:r>
              <a:rPr dirty="0" sz="30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Ogunlusi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25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Trebuchet MS"/>
                <a:cs typeface="Trebuchet MS"/>
              </a:rPr>
              <a:t>Analyst</a:t>
            </a:r>
            <a:endParaRPr sz="25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6868686"/>
            <a:ext cx="6081395" cy="3418840"/>
            <a:chOff x="0" y="6868686"/>
            <a:chExt cx="6081395" cy="3418840"/>
          </a:xfrm>
        </p:grpSpPr>
        <p:sp>
          <p:nvSpPr>
            <p:cNvPr id="7" name="object 7"/>
            <p:cNvSpPr/>
            <p:nvPr/>
          </p:nvSpPr>
          <p:spPr>
            <a:xfrm>
              <a:off x="3473730" y="9235232"/>
              <a:ext cx="2607945" cy="1052195"/>
            </a:xfrm>
            <a:custGeom>
              <a:avLst/>
              <a:gdLst/>
              <a:ahLst/>
              <a:cxnLst/>
              <a:rect l="l" t="t" r="r" b="b"/>
              <a:pathLst>
                <a:path w="2607945" h="1052195">
                  <a:moveTo>
                    <a:pt x="0" y="1051766"/>
                  </a:moveTo>
                  <a:lnTo>
                    <a:pt x="2607518" y="1051766"/>
                  </a:lnTo>
                  <a:lnTo>
                    <a:pt x="2000522" y="0"/>
                  </a:lnTo>
                  <a:lnTo>
                    <a:pt x="606908" y="0"/>
                  </a:lnTo>
                  <a:lnTo>
                    <a:pt x="0" y="1051766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6170" y="6868686"/>
              <a:ext cx="4093210" cy="3418840"/>
            </a:xfrm>
            <a:custGeom>
              <a:avLst/>
              <a:gdLst/>
              <a:ahLst/>
              <a:cxnLst/>
              <a:rect l="l" t="t" r="r" b="b"/>
              <a:pathLst>
                <a:path w="4093210" h="3418840">
                  <a:moveTo>
                    <a:pt x="0" y="3418313"/>
                  </a:moveTo>
                  <a:lnTo>
                    <a:pt x="2788052" y="3418313"/>
                  </a:lnTo>
                  <a:lnTo>
                    <a:pt x="3622868" y="1971846"/>
                  </a:lnTo>
                  <a:lnTo>
                    <a:pt x="4092644" y="1159324"/>
                  </a:lnTo>
                  <a:lnTo>
                    <a:pt x="3422169" y="0"/>
                  </a:lnTo>
                  <a:lnTo>
                    <a:pt x="1973155" y="0"/>
                  </a:lnTo>
                  <a:lnTo>
                    <a:pt x="1544358" y="741502"/>
                  </a:lnTo>
                  <a:lnTo>
                    <a:pt x="1544038" y="741502"/>
                  </a:lnTo>
                  <a:lnTo>
                    <a:pt x="605617" y="2366546"/>
                  </a:lnTo>
                  <a:lnTo>
                    <a:pt x="604603" y="2366546"/>
                  </a:lnTo>
                  <a:lnTo>
                    <a:pt x="347717" y="2813068"/>
                  </a:lnTo>
                  <a:lnTo>
                    <a:pt x="347920" y="2813169"/>
                  </a:lnTo>
                  <a:lnTo>
                    <a:pt x="0" y="3418313"/>
                  </a:lnTo>
                  <a:close/>
                </a:path>
                <a:path w="4093210" h="3418840">
                  <a:moveTo>
                    <a:pt x="1544038" y="741502"/>
                  </a:moveTo>
                  <a:lnTo>
                    <a:pt x="1544358" y="741502"/>
                  </a:lnTo>
                  <a:lnTo>
                    <a:pt x="1544155" y="741299"/>
                  </a:lnTo>
                  <a:lnTo>
                    <a:pt x="1544038" y="741502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6868686"/>
              <a:ext cx="1989455" cy="3418840"/>
            </a:xfrm>
            <a:custGeom>
              <a:avLst/>
              <a:gdLst/>
              <a:ahLst/>
              <a:cxnLst/>
              <a:rect l="l" t="t" r="r" b="b"/>
              <a:pathLst>
                <a:path w="1989455" h="3418840">
                  <a:moveTo>
                    <a:pt x="0" y="3418313"/>
                  </a:moveTo>
                  <a:lnTo>
                    <a:pt x="682469" y="3418313"/>
                  </a:lnTo>
                  <a:lnTo>
                    <a:pt x="1290368" y="2366546"/>
                  </a:lnTo>
                  <a:lnTo>
                    <a:pt x="1290774" y="2366546"/>
                  </a:lnTo>
                  <a:lnTo>
                    <a:pt x="1988949" y="1159324"/>
                  </a:lnTo>
                  <a:lnTo>
                    <a:pt x="1318474" y="0"/>
                  </a:lnTo>
                  <a:lnTo>
                    <a:pt x="0" y="0"/>
                  </a:lnTo>
                  <a:lnTo>
                    <a:pt x="0" y="34183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775154" y="1111702"/>
            <a:ext cx="3848735" cy="598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 marR="577215" indent="-14604">
              <a:lnSpc>
                <a:spcPct val="154900"/>
              </a:lnSpc>
              <a:spcBef>
                <a:spcPts val="100"/>
              </a:spcBef>
            </a:pP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Abdulhaqq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Salmon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800" spc="-24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2800">
              <a:latin typeface="Trebuchet MS"/>
              <a:cs typeface="Trebuchet MS"/>
            </a:endParaRPr>
          </a:p>
          <a:p>
            <a:pPr marL="26670" marR="923290">
              <a:lnSpc>
                <a:spcPct val="136400"/>
              </a:lnSpc>
              <a:spcBef>
                <a:spcPts val="1015"/>
              </a:spcBef>
            </a:pP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Pelumi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Ogunlusi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Constance</a:t>
            </a:r>
            <a:r>
              <a:rPr dirty="0" sz="28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Adusei</a:t>
            </a:r>
            <a:endParaRPr sz="2800">
              <a:latin typeface="Trebuchet MS"/>
              <a:cs typeface="Trebuchet MS"/>
            </a:endParaRPr>
          </a:p>
          <a:p>
            <a:pPr marL="41275">
              <a:lnSpc>
                <a:spcPct val="100000"/>
              </a:lnSpc>
              <a:spcBef>
                <a:spcPts val="2045"/>
              </a:spcBef>
            </a:pP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Damilola</a:t>
            </a:r>
            <a:r>
              <a:rPr dirty="0" sz="28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Omolusi</a:t>
            </a:r>
            <a:endParaRPr sz="2800">
              <a:latin typeface="Trebuchet MS"/>
              <a:cs typeface="Trebuchet MS"/>
            </a:endParaRPr>
          </a:p>
          <a:p>
            <a:pPr marL="41275" marR="5080">
              <a:lnSpc>
                <a:spcPct val="139700"/>
              </a:lnSpc>
              <a:spcBef>
                <a:spcPts val="710"/>
              </a:spcBef>
            </a:pP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Daniel 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Olatunji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Elishama</a:t>
            </a:r>
            <a:r>
              <a:rPr dirty="0" sz="28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Yomi-Agbajor</a:t>
            </a:r>
            <a:endParaRPr sz="2800">
              <a:latin typeface="Trebuchet MS"/>
              <a:cs typeface="Trebuchet MS"/>
            </a:endParaRPr>
          </a:p>
          <a:p>
            <a:pPr marL="55244" marR="975360">
              <a:lnSpc>
                <a:spcPct val="160800"/>
              </a:lnSpc>
            </a:pP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Emoghena</a:t>
            </a:r>
            <a:r>
              <a:rPr dirty="0" sz="28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Itakpe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Evan</a:t>
            </a:r>
            <a:r>
              <a:rPr dirty="0" sz="2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Olonde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39731" y="1346143"/>
            <a:ext cx="4181475" cy="568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Isibor</a:t>
            </a:r>
            <a:r>
              <a:rPr dirty="0" sz="28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Ekhoegbe</a:t>
            </a:r>
            <a:endParaRPr sz="280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2039"/>
              </a:spcBef>
            </a:pP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Mctrinity</a:t>
            </a:r>
            <a:r>
              <a:rPr dirty="0" sz="28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Chisom</a:t>
            </a:r>
            <a:endParaRPr sz="2800">
              <a:latin typeface="Trebuchet MS"/>
              <a:cs typeface="Trebuchet MS"/>
            </a:endParaRPr>
          </a:p>
          <a:p>
            <a:pPr marL="80010" marR="1299210" indent="-53340">
              <a:lnSpc>
                <a:spcPct val="124600"/>
              </a:lnSpc>
              <a:spcBef>
                <a:spcPts val="1215"/>
              </a:spcBef>
            </a:pP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Nitika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Yadav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Oghenero</a:t>
            </a:r>
            <a:r>
              <a:rPr dirty="0" sz="28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Egbine</a:t>
            </a:r>
            <a:endParaRPr sz="2800">
              <a:latin typeface="Trebuchet MS"/>
              <a:cs typeface="Trebuchet MS"/>
            </a:endParaRPr>
          </a:p>
          <a:p>
            <a:pPr marL="80010">
              <a:lnSpc>
                <a:spcPct val="100000"/>
              </a:lnSpc>
              <a:spcBef>
                <a:spcPts val="2045"/>
              </a:spcBef>
            </a:pP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Ogwang</a:t>
            </a:r>
            <a:r>
              <a:rPr dirty="0" sz="28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Tonny</a:t>
            </a:r>
            <a:endParaRPr sz="2800">
              <a:latin typeface="Trebuchet MS"/>
              <a:cs typeface="Trebuchet MS"/>
            </a:endParaRPr>
          </a:p>
          <a:p>
            <a:pPr marL="80010" marR="5080">
              <a:lnSpc>
                <a:spcPct val="136400"/>
              </a:lnSpc>
              <a:spcBef>
                <a:spcPts val="819"/>
              </a:spcBef>
            </a:pP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Sonola</a:t>
            </a:r>
            <a:r>
              <a:rPr dirty="0" sz="28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Moyosoluwalorun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Teniola</a:t>
            </a:r>
            <a:r>
              <a:rPr dirty="0" sz="2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Ayedun</a:t>
            </a:r>
            <a:endParaRPr sz="2800">
              <a:latin typeface="Trebuchet MS"/>
              <a:cs typeface="Trebuchet MS"/>
            </a:endParaRPr>
          </a:p>
          <a:p>
            <a:pPr marL="93980" marR="1183640">
              <a:lnSpc>
                <a:spcPct val="160800"/>
              </a:lnSpc>
            </a:pP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Ugochukwu</a:t>
            </a:r>
            <a:r>
              <a:rPr dirty="0" sz="28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Umeh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Victor</a:t>
            </a:r>
            <a:r>
              <a:rPr dirty="0" sz="2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Anoke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355964"/>
            <a:ext cx="428371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-130" b="1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dirty="0" sz="10000" spc="-175" b="1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dirty="0" sz="10000" spc="-170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10000" spc="10" b="1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dirty="0" sz="10000" spc="-16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10000" spc="-120" b="1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dirty="0" sz="10000" spc="-240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300" y="2265588"/>
            <a:ext cx="4417060" cy="1453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70"/>
              <a:t>Intoduction</a:t>
            </a:r>
            <a:endParaRPr sz="3500"/>
          </a:p>
          <a:p>
            <a:pPr marL="12700">
              <a:lnSpc>
                <a:spcPct val="100000"/>
              </a:lnSpc>
              <a:spcBef>
                <a:spcPts val="2840"/>
              </a:spcBef>
            </a:pPr>
            <a:r>
              <a:rPr dirty="0" sz="3500" spc="70"/>
              <a:t>Problem</a:t>
            </a:r>
            <a:r>
              <a:rPr dirty="0" sz="3500" spc="-25"/>
              <a:t> </a:t>
            </a:r>
            <a:r>
              <a:rPr dirty="0" sz="3500" spc="85"/>
              <a:t>Statements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9131300" y="4062639"/>
            <a:ext cx="5772150" cy="3218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40" b="1">
                <a:solidFill>
                  <a:srgbClr val="1736B1"/>
                </a:solidFill>
                <a:latin typeface="Trebuchet MS"/>
                <a:cs typeface="Trebuchet MS"/>
              </a:rPr>
              <a:t>Online</a:t>
            </a:r>
            <a:r>
              <a:rPr dirty="0" sz="3500" spc="-1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3500" spc="-155" b="1">
                <a:solidFill>
                  <a:srgbClr val="1736B1"/>
                </a:solidFill>
                <a:latin typeface="Trebuchet MS"/>
                <a:cs typeface="Trebuchet MS"/>
              </a:rPr>
              <a:t>Job</a:t>
            </a:r>
            <a:r>
              <a:rPr dirty="0" sz="3500" spc="-5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3500" spc="120" b="1">
                <a:solidFill>
                  <a:srgbClr val="1736B1"/>
                </a:solidFill>
                <a:latin typeface="Trebuchet MS"/>
                <a:cs typeface="Trebuchet MS"/>
              </a:rPr>
              <a:t>Posting</a:t>
            </a:r>
            <a:r>
              <a:rPr dirty="0" sz="3500" spc="-1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3500" spc="95" b="1">
                <a:solidFill>
                  <a:srgbClr val="1736B1"/>
                </a:solidFill>
                <a:latin typeface="Trebuchet MS"/>
                <a:cs typeface="Trebuchet MS"/>
              </a:rPr>
              <a:t>Dataset</a:t>
            </a:r>
            <a:endParaRPr sz="3500">
              <a:latin typeface="Trebuchet MS"/>
              <a:cs typeface="Trebuchet MS"/>
            </a:endParaRPr>
          </a:p>
          <a:p>
            <a:pPr marL="12700" marR="2952750">
              <a:lnSpc>
                <a:spcPct val="159300"/>
              </a:lnSpc>
              <a:spcBef>
                <a:spcPts val="219"/>
              </a:spcBef>
            </a:pPr>
            <a:r>
              <a:rPr dirty="0" sz="3500" spc="235" b="1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dirty="0" sz="3500" spc="1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3500" spc="40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3500" spc="50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3500" spc="160" b="1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dirty="0" sz="3500" spc="160" b="1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dirty="0" sz="3500" spc="160" b="1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dirty="0" sz="3500" spc="100" b="1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dirty="0" sz="3500" spc="160" b="1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dirty="0" sz="3500" spc="245" b="1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dirty="0" sz="3500" spc="-55" b="1">
                <a:solidFill>
                  <a:srgbClr val="1736B1"/>
                </a:solidFill>
                <a:latin typeface="Trebuchet MS"/>
                <a:cs typeface="Trebuchet MS"/>
              </a:rPr>
              <a:t>y  </a:t>
            </a:r>
            <a:r>
              <a:rPr dirty="0" sz="3500" spc="105" b="1">
                <a:solidFill>
                  <a:srgbClr val="1736B1"/>
                </a:solidFill>
                <a:latin typeface="Trebuchet MS"/>
                <a:cs typeface="Trebuchet MS"/>
              </a:rPr>
              <a:t>Results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dirty="0" sz="3500" spc="80" b="1">
                <a:solidFill>
                  <a:srgbClr val="1736B1"/>
                </a:solidFill>
                <a:latin typeface="Trebuchet MS"/>
                <a:cs typeface="Trebuchet MS"/>
              </a:rPr>
              <a:t>Recommendations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6868690"/>
            <a:ext cx="6081395" cy="3418840"/>
            <a:chOff x="0" y="6868690"/>
            <a:chExt cx="6081395" cy="3418840"/>
          </a:xfrm>
        </p:grpSpPr>
        <p:sp>
          <p:nvSpPr>
            <p:cNvPr id="6" name="object 6"/>
            <p:cNvSpPr/>
            <p:nvPr/>
          </p:nvSpPr>
          <p:spPr>
            <a:xfrm>
              <a:off x="3473732" y="9235236"/>
              <a:ext cx="2607945" cy="1052195"/>
            </a:xfrm>
            <a:custGeom>
              <a:avLst/>
              <a:gdLst/>
              <a:ahLst/>
              <a:cxnLst/>
              <a:rect l="l" t="t" r="r" b="b"/>
              <a:pathLst>
                <a:path w="2607945" h="1052195">
                  <a:moveTo>
                    <a:pt x="0" y="1051763"/>
                  </a:moveTo>
                  <a:lnTo>
                    <a:pt x="2607514" y="1051763"/>
                  </a:lnTo>
                  <a:lnTo>
                    <a:pt x="2000520" y="0"/>
                  </a:lnTo>
                  <a:lnTo>
                    <a:pt x="606905" y="0"/>
                  </a:lnTo>
                  <a:lnTo>
                    <a:pt x="0" y="1051763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6172" y="6868690"/>
              <a:ext cx="4093210" cy="3418840"/>
            </a:xfrm>
            <a:custGeom>
              <a:avLst/>
              <a:gdLst/>
              <a:ahLst/>
              <a:cxnLst/>
              <a:rect l="l" t="t" r="r" b="b"/>
              <a:pathLst>
                <a:path w="4093210" h="3418839">
                  <a:moveTo>
                    <a:pt x="0" y="3418309"/>
                  </a:moveTo>
                  <a:lnTo>
                    <a:pt x="2788052" y="3418309"/>
                  </a:lnTo>
                  <a:lnTo>
                    <a:pt x="3622866" y="1971846"/>
                  </a:lnTo>
                  <a:lnTo>
                    <a:pt x="4092642" y="1159324"/>
                  </a:lnTo>
                  <a:lnTo>
                    <a:pt x="3422167" y="0"/>
                  </a:lnTo>
                  <a:lnTo>
                    <a:pt x="1973153" y="0"/>
                  </a:lnTo>
                  <a:lnTo>
                    <a:pt x="1544356" y="741502"/>
                  </a:lnTo>
                  <a:lnTo>
                    <a:pt x="1544036" y="741502"/>
                  </a:lnTo>
                  <a:lnTo>
                    <a:pt x="605615" y="2366546"/>
                  </a:lnTo>
                  <a:lnTo>
                    <a:pt x="604601" y="2366546"/>
                  </a:lnTo>
                  <a:lnTo>
                    <a:pt x="347715" y="2813068"/>
                  </a:lnTo>
                  <a:lnTo>
                    <a:pt x="347917" y="2813169"/>
                  </a:lnTo>
                  <a:lnTo>
                    <a:pt x="0" y="3418309"/>
                  </a:lnTo>
                  <a:close/>
                </a:path>
                <a:path w="4093210" h="3418839">
                  <a:moveTo>
                    <a:pt x="1544036" y="741502"/>
                  </a:moveTo>
                  <a:lnTo>
                    <a:pt x="1544356" y="741502"/>
                  </a:lnTo>
                  <a:lnTo>
                    <a:pt x="1544153" y="741299"/>
                  </a:lnTo>
                  <a:lnTo>
                    <a:pt x="1544036" y="741502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6868690"/>
              <a:ext cx="1989455" cy="3418840"/>
            </a:xfrm>
            <a:custGeom>
              <a:avLst/>
              <a:gdLst/>
              <a:ahLst/>
              <a:cxnLst/>
              <a:rect l="l" t="t" r="r" b="b"/>
              <a:pathLst>
                <a:path w="1989455" h="3418840">
                  <a:moveTo>
                    <a:pt x="0" y="3418309"/>
                  </a:moveTo>
                  <a:lnTo>
                    <a:pt x="682472" y="3418309"/>
                  </a:lnTo>
                  <a:lnTo>
                    <a:pt x="1290368" y="2366546"/>
                  </a:lnTo>
                  <a:lnTo>
                    <a:pt x="1290774" y="2366546"/>
                  </a:lnTo>
                  <a:lnTo>
                    <a:pt x="1988949" y="1159324"/>
                  </a:lnTo>
                  <a:lnTo>
                    <a:pt x="1318474" y="0"/>
                  </a:lnTo>
                  <a:lnTo>
                    <a:pt x="0" y="0"/>
                  </a:lnTo>
                  <a:lnTo>
                    <a:pt x="0" y="3418309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02679"/>
            <a:ext cx="962024" cy="9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95122" y="933483"/>
            <a:ext cx="727710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09069" cy="95158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4967" y="9515873"/>
              <a:ext cx="14763115" cy="771525"/>
            </a:xfrm>
            <a:custGeom>
              <a:avLst/>
              <a:gdLst/>
              <a:ahLst/>
              <a:cxnLst/>
              <a:rect l="l" t="t" r="r" b="b"/>
              <a:pathLst>
                <a:path w="14763115" h="771525">
                  <a:moveTo>
                    <a:pt x="14763032" y="771126"/>
                  </a:moveTo>
                  <a:lnTo>
                    <a:pt x="0" y="771126"/>
                  </a:lnTo>
                  <a:lnTo>
                    <a:pt x="444826" y="0"/>
                  </a:lnTo>
                  <a:lnTo>
                    <a:pt x="14763032" y="0"/>
                  </a:lnTo>
                  <a:lnTo>
                    <a:pt x="14763032" y="77112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764784" y="2776216"/>
            <a:ext cx="9504045" cy="5727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50">
                <a:latin typeface="Trebuchet MS"/>
                <a:cs typeface="Trebuchet MS"/>
              </a:rPr>
              <a:t>The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70">
                <a:latin typeface="Trebuchet MS"/>
                <a:cs typeface="Trebuchet MS"/>
              </a:rPr>
              <a:t>demand</a:t>
            </a:r>
            <a:r>
              <a:rPr dirty="0" sz="3000" spc="7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for</a:t>
            </a:r>
            <a:r>
              <a:rPr dirty="0" sz="3000" spc="-15">
                <a:latin typeface="Trebuchet MS"/>
                <a:cs typeface="Trebuchet MS"/>
              </a:rPr>
              <a:t> </a:t>
            </a:r>
            <a:r>
              <a:rPr dirty="0" sz="3000" spc="25">
                <a:latin typeface="Trebuchet MS"/>
                <a:cs typeface="Trebuchet MS"/>
              </a:rPr>
              <a:t>jobs</a:t>
            </a:r>
            <a:r>
              <a:rPr dirty="0" sz="3000" spc="30">
                <a:latin typeface="Trebuchet MS"/>
                <a:cs typeface="Trebuchet MS"/>
              </a:rPr>
              <a:t> </a:t>
            </a:r>
            <a:r>
              <a:rPr dirty="0" sz="3000" spc="40">
                <a:latin typeface="Trebuchet MS"/>
                <a:cs typeface="Trebuchet MS"/>
              </a:rPr>
              <a:t>in</a:t>
            </a:r>
            <a:r>
              <a:rPr dirty="0" sz="3000" spc="4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the</a:t>
            </a:r>
            <a:r>
              <a:rPr dirty="0" sz="3000" spc="-15">
                <a:latin typeface="Trebuchet MS"/>
                <a:cs typeface="Trebuchet MS"/>
              </a:rPr>
              <a:t> </a:t>
            </a:r>
            <a:r>
              <a:rPr dirty="0" sz="3000" spc="35">
                <a:latin typeface="Trebuchet MS"/>
                <a:cs typeface="Trebuchet MS"/>
              </a:rPr>
              <a:t>labor</a:t>
            </a:r>
            <a:r>
              <a:rPr dirty="0" sz="3000" spc="40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market</a:t>
            </a:r>
            <a:r>
              <a:rPr dirty="0" sz="3000" spc="-15">
                <a:latin typeface="Trebuchet MS"/>
                <a:cs typeface="Trebuchet MS"/>
              </a:rPr>
              <a:t> </a:t>
            </a:r>
            <a:r>
              <a:rPr dirty="0" sz="3000" spc="70">
                <a:latin typeface="Trebuchet MS"/>
                <a:cs typeface="Trebuchet MS"/>
              </a:rPr>
              <a:t>is </a:t>
            </a:r>
            <a:r>
              <a:rPr dirty="0" sz="3000" spc="7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continuously </a:t>
            </a:r>
            <a:r>
              <a:rPr dirty="0" sz="3000" spc="10">
                <a:latin typeface="Trebuchet MS"/>
                <a:cs typeface="Trebuchet MS"/>
              </a:rPr>
              <a:t>evolving </a:t>
            </a:r>
            <a:r>
              <a:rPr dirty="0" sz="3000" spc="-50">
                <a:latin typeface="Trebuchet MS"/>
                <a:cs typeface="Trebuchet MS"/>
              </a:rPr>
              <a:t>with </a:t>
            </a:r>
            <a:r>
              <a:rPr dirty="0" sz="3000" spc="-20">
                <a:latin typeface="Trebuchet MS"/>
                <a:cs typeface="Trebuchet MS"/>
              </a:rPr>
              <a:t>the </a:t>
            </a:r>
            <a:r>
              <a:rPr dirty="0" sz="3000" spc="90">
                <a:latin typeface="Trebuchet MS"/>
                <a:cs typeface="Trebuchet MS"/>
              </a:rPr>
              <a:t>use </a:t>
            </a:r>
            <a:r>
              <a:rPr dirty="0" sz="3000" spc="-15">
                <a:latin typeface="Trebuchet MS"/>
                <a:cs typeface="Trebuchet MS"/>
              </a:rPr>
              <a:t>of </a:t>
            </a:r>
            <a:r>
              <a:rPr dirty="0" sz="3000" spc="15">
                <a:latin typeface="Trebuchet MS"/>
                <a:cs typeface="Trebuchet MS"/>
              </a:rPr>
              <a:t>technology </a:t>
            </a:r>
            <a:r>
              <a:rPr dirty="0" sz="3000" spc="-25">
                <a:latin typeface="Trebuchet MS"/>
                <a:cs typeface="Trebuchet MS"/>
              </a:rPr>
              <a:t>to </a:t>
            </a:r>
            <a:r>
              <a:rPr dirty="0" sz="3000" spc="-20">
                <a:latin typeface="Trebuchet MS"/>
                <a:cs typeface="Trebuchet MS"/>
              </a:rPr>
              <a:t> </a:t>
            </a:r>
            <a:r>
              <a:rPr dirty="0" sz="3000">
                <a:latin typeface="Trebuchet MS"/>
                <a:cs typeface="Trebuchet MS"/>
              </a:rPr>
              <a:t>advertise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30">
                <a:latin typeface="Trebuchet MS"/>
                <a:cs typeface="Trebuchet MS"/>
              </a:rPr>
              <a:t>job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15">
                <a:latin typeface="Trebuchet MS"/>
                <a:cs typeface="Trebuchet MS"/>
              </a:rPr>
              <a:t>openings.</a:t>
            </a:r>
            <a:endParaRPr sz="3000">
              <a:latin typeface="Trebuchet MS"/>
              <a:cs typeface="Trebuchet MS"/>
            </a:endParaRPr>
          </a:p>
          <a:p>
            <a:pPr algn="just" marL="12700" marR="7620">
              <a:lnSpc>
                <a:spcPct val="116700"/>
              </a:lnSpc>
              <a:spcBef>
                <a:spcPts val="2790"/>
              </a:spcBef>
            </a:pPr>
            <a:r>
              <a:rPr dirty="0" sz="3000" spc="-40">
                <a:latin typeface="Trebuchet MS"/>
                <a:cs typeface="Trebuchet MS"/>
              </a:rPr>
              <a:t>There </a:t>
            </a:r>
            <a:r>
              <a:rPr dirty="0" sz="3000" spc="70">
                <a:latin typeface="Trebuchet MS"/>
                <a:cs typeface="Trebuchet MS"/>
              </a:rPr>
              <a:t>is </a:t>
            </a:r>
            <a:r>
              <a:rPr dirty="0" sz="3000" spc="45">
                <a:latin typeface="Trebuchet MS"/>
                <a:cs typeface="Trebuchet MS"/>
              </a:rPr>
              <a:t>need </a:t>
            </a:r>
            <a:r>
              <a:rPr dirty="0" sz="3000" spc="-25">
                <a:latin typeface="Trebuchet MS"/>
                <a:cs typeface="Trebuchet MS"/>
              </a:rPr>
              <a:t>to </a:t>
            </a:r>
            <a:r>
              <a:rPr dirty="0" sz="3000" spc="55">
                <a:latin typeface="Trebuchet MS"/>
                <a:cs typeface="Trebuchet MS"/>
              </a:rPr>
              <a:t>understand </a:t>
            </a:r>
            <a:r>
              <a:rPr dirty="0" sz="3000" spc="-20">
                <a:latin typeface="Trebuchet MS"/>
                <a:cs typeface="Trebuchet MS"/>
              </a:rPr>
              <a:t>the </a:t>
            </a:r>
            <a:r>
              <a:rPr dirty="0" sz="3000" spc="70">
                <a:latin typeface="Trebuchet MS"/>
                <a:cs typeface="Trebuchet MS"/>
              </a:rPr>
              <a:t>demand </a:t>
            </a:r>
            <a:r>
              <a:rPr dirty="0" sz="3000" spc="-20">
                <a:latin typeface="Trebuchet MS"/>
                <a:cs typeface="Trebuchet MS"/>
              </a:rPr>
              <a:t>for certain </a:t>
            </a:r>
            <a:r>
              <a:rPr dirty="0" sz="3000" spc="-15">
                <a:latin typeface="Trebuchet MS"/>
                <a:cs typeface="Trebuchet MS"/>
              </a:rPr>
              <a:t> </a:t>
            </a:r>
            <a:r>
              <a:rPr dirty="0" sz="3000" spc="-30">
                <a:latin typeface="Trebuchet MS"/>
                <a:cs typeface="Trebuchet MS"/>
              </a:rPr>
              <a:t>job </a:t>
            </a:r>
            <a:r>
              <a:rPr dirty="0" sz="3000" spc="-35">
                <a:latin typeface="Trebuchet MS"/>
                <a:cs typeface="Trebuchet MS"/>
              </a:rPr>
              <a:t>titles </a:t>
            </a:r>
            <a:r>
              <a:rPr dirty="0" sz="3000" spc="85">
                <a:latin typeface="Trebuchet MS"/>
                <a:cs typeface="Trebuchet MS"/>
              </a:rPr>
              <a:t>and </a:t>
            </a:r>
            <a:r>
              <a:rPr dirty="0" sz="3000" spc="70">
                <a:latin typeface="Trebuchet MS"/>
                <a:cs typeface="Trebuchet MS"/>
              </a:rPr>
              <a:t>professions </a:t>
            </a:r>
            <a:r>
              <a:rPr dirty="0" sz="3000" spc="85">
                <a:latin typeface="Trebuchet MS"/>
                <a:cs typeface="Trebuchet MS"/>
              </a:rPr>
              <a:t>and </a:t>
            </a:r>
            <a:r>
              <a:rPr dirty="0" sz="3000" spc="-30">
                <a:latin typeface="Trebuchet MS"/>
                <a:cs typeface="Trebuchet MS"/>
              </a:rPr>
              <a:t>identify </a:t>
            </a:r>
            <a:r>
              <a:rPr dirty="0" sz="3000" spc="45">
                <a:latin typeface="Trebuchet MS"/>
                <a:cs typeface="Trebuchet MS"/>
              </a:rPr>
              <a:t>skills </a:t>
            </a:r>
            <a:r>
              <a:rPr dirty="0" sz="3000" spc="-40">
                <a:latin typeface="Trebuchet MS"/>
                <a:cs typeface="Trebuchet MS"/>
              </a:rPr>
              <a:t>that </a:t>
            </a:r>
            <a:r>
              <a:rPr dirty="0" sz="3000" spc="-5">
                <a:latin typeface="Trebuchet MS"/>
                <a:cs typeface="Trebuchet MS"/>
              </a:rPr>
              <a:t>are </a:t>
            </a:r>
            <a:r>
              <a:rPr dirty="0" sz="3000">
                <a:latin typeface="Trebuchet MS"/>
                <a:cs typeface="Trebuchet MS"/>
              </a:rPr>
              <a:t> </a:t>
            </a:r>
            <a:r>
              <a:rPr dirty="0" sz="3000" spc="55">
                <a:latin typeface="Trebuchet MS"/>
                <a:cs typeface="Trebuchet MS"/>
              </a:rPr>
              <a:t>most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frequently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20">
                <a:latin typeface="Trebuchet MS"/>
                <a:cs typeface="Trebuchet MS"/>
              </a:rPr>
              <a:t>required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5">
                <a:latin typeface="Trebuchet MS"/>
                <a:cs typeface="Trebuchet MS"/>
              </a:rPr>
              <a:t>by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employers.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Trebuchet MS"/>
              <a:cs typeface="Trebuchet MS"/>
            </a:endParaRPr>
          </a:p>
          <a:p>
            <a:pPr algn="just" marL="12700" marR="7620">
              <a:lnSpc>
                <a:spcPct val="116700"/>
              </a:lnSpc>
            </a:pPr>
            <a:r>
              <a:rPr dirty="0" sz="3000" spc="-50">
                <a:latin typeface="Trebuchet MS"/>
                <a:cs typeface="Trebuchet MS"/>
              </a:rPr>
              <a:t>The </a:t>
            </a:r>
            <a:r>
              <a:rPr dirty="0" sz="3000" spc="45">
                <a:latin typeface="Trebuchet MS"/>
                <a:cs typeface="Trebuchet MS"/>
              </a:rPr>
              <a:t>online </a:t>
            </a:r>
            <a:r>
              <a:rPr dirty="0" sz="3000" spc="-30">
                <a:latin typeface="Trebuchet MS"/>
                <a:cs typeface="Trebuchet MS"/>
              </a:rPr>
              <a:t>job </a:t>
            </a:r>
            <a:r>
              <a:rPr dirty="0" sz="3000" spc="-20">
                <a:latin typeface="Trebuchet MS"/>
                <a:cs typeface="Trebuchet MS"/>
              </a:rPr>
              <a:t>market </a:t>
            </a:r>
            <a:r>
              <a:rPr dirty="0" sz="3000" spc="70">
                <a:latin typeface="Trebuchet MS"/>
                <a:cs typeface="Trebuchet MS"/>
              </a:rPr>
              <a:t>is </a:t>
            </a:r>
            <a:r>
              <a:rPr dirty="0" sz="3000" spc="30">
                <a:latin typeface="Trebuchet MS"/>
                <a:cs typeface="Trebuchet MS"/>
              </a:rPr>
              <a:t>a </a:t>
            </a:r>
            <a:r>
              <a:rPr dirty="0" sz="3000" spc="40">
                <a:latin typeface="Trebuchet MS"/>
                <a:cs typeface="Trebuchet MS"/>
              </a:rPr>
              <a:t>strong </a:t>
            </a:r>
            <a:r>
              <a:rPr dirty="0" sz="3000" spc="-5">
                <a:latin typeface="Trebuchet MS"/>
                <a:cs typeface="Trebuchet MS"/>
              </a:rPr>
              <a:t>predictor </a:t>
            </a:r>
            <a:r>
              <a:rPr dirty="0" sz="3000" spc="-15">
                <a:latin typeface="Trebuchet MS"/>
                <a:cs typeface="Trebuchet MS"/>
              </a:rPr>
              <a:t>of </a:t>
            </a:r>
            <a:r>
              <a:rPr dirty="0" sz="3000">
                <a:latin typeface="Trebuchet MS"/>
                <a:cs typeface="Trebuchet MS"/>
              </a:rPr>
              <a:t>overall </a:t>
            </a:r>
            <a:r>
              <a:rPr dirty="0" sz="3000" spc="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labour </a:t>
            </a:r>
            <a:r>
              <a:rPr dirty="0" sz="3000" spc="75">
                <a:latin typeface="Trebuchet MS"/>
                <a:cs typeface="Trebuchet MS"/>
              </a:rPr>
              <a:t>needs </a:t>
            </a:r>
            <a:r>
              <a:rPr dirty="0" sz="3000" spc="40">
                <a:latin typeface="Trebuchet MS"/>
                <a:cs typeface="Trebuchet MS"/>
              </a:rPr>
              <a:t>in </a:t>
            </a:r>
            <a:r>
              <a:rPr dirty="0" sz="3000" spc="75">
                <a:latin typeface="Trebuchet MS"/>
                <a:cs typeface="Trebuchet MS"/>
              </a:rPr>
              <a:t>an </a:t>
            </a:r>
            <a:r>
              <a:rPr dirty="0" sz="3000" spc="-25">
                <a:latin typeface="Trebuchet MS"/>
                <a:cs typeface="Trebuchet MS"/>
              </a:rPr>
              <a:t>economy. </a:t>
            </a:r>
            <a:r>
              <a:rPr dirty="0" sz="3000" spc="40">
                <a:latin typeface="Trebuchet MS"/>
                <a:cs typeface="Trebuchet MS"/>
              </a:rPr>
              <a:t>Online </a:t>
            </a:r>
            <a:r>
              <a:rPr dirty="0" sz="3000" spc="-30">
                <a:latin typeface="Trebuchet MS"/>
                <a:cs typeface="Trebuchet MS"/>
              </a:rPr>
              <a:t>job </a:t>
            </a:r>
            <a:r>
              <a:rPr dirty="0" sz="3000" spc="65">
                <a:latin typeface="Trebuchet MS"/>
                <a:cs typeface="Trebuchet MS"/>
              </a:rPr>
              <a:t>postings </a:t>
            </a:r>
            <a:r>
              <a:rPr dirty="0" sz="3000" spc="5">
                <a:latin typeface="Trebuchet MS"/>
                <a:cs typeface="Trebuchet MS"/>
              </a:rPr>
              <a:t>data </a:t>
            </a:r>
            <a:r>
              <a:rPr dirty="0" sz="3000" spc="-890">
                <a:latin typeface="Trebuchet MS"/>
                <a:cs typeface="Trebuchet MS"/>
              </a:rPr>
              <a:t> </a:t>
            </a:r>
            <a:r>
              <a:rPr dirty="0" sz="3000" spc="-5">
                <a:latin typeface="Trebuchet MS"/>
                <a:cs typeface="Trebuchet MS"/>
              </a:rPr>
              <a:t>are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a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-5">
                <a:latin typeface="Trebuchet MS"/>
                <a:cs typeface="Trebuchet MS"/>
              </a:rPr>
              <a:t>rich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50">
                <a:latin typeface="Trebuchet MS"/>
                <a:cs typeface="Trebuchet MS"/>
              </a:rPr>
              <a:t>source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-15">
                <a:latin typeface="Trebuchet MS"/>
                <a:cs typeface="Trebuchet MS"/>
              </a:rPr>
              <a:t>of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labour</a:t>
            </a:r>
            <a:r>
              <a:rPr dirty="0" sz="3000" spc="-40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market</a:t>
            </a:r>
            <a:r>
              <a:rPr dirty="0" sz="3000" spc="-45">
                <a:latin typeface="Trebuchet MS"/>
                <a:cs typeface="Trebuchet MS"/>
              </a:rPr>
              <a:t> </a:t>
            </a:r>
            <a:r>
              <a:rPr dirty="0" sz="3000" spc="-20">
                <a:latin typeface="Trebuchet MS"/>
                <a:cs typeface="Trebuchet MS"/>
              </a:rPr>
              <a:t>information.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2049" y="933483"/>
            <a:ext cx="11318240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Problem</a:t>
            </a:r>
            <a:r>
              <a:rPr dirty="0" spc="-625"/>
              <a:t> </a:t>
            </a:r>
            <a:r>
              <a:rPr dirty="0" spc="-65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4857" y="4842930"/>
            <a:ext cx="3397885" cy="315023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algn="ctr" marL="12700" marR="5080" indent="-635">
              <a:lnSpc>
                <a:spcPts val="6000"/>
              </a:lnSpc>
              <a:spcBef>
                <a:spcPts val="800"/>
              </a:spcBef>
            </a:pPr>
            <a:r>
              <a:rPr dirty="0" sz="5500" spc="-235" b="1">
                <a:solidFill>
                  <a:srgbClr val="1736B1"/>
                </a:solidFill>
                <a:latin typeface="Trebuchet MS"/>
                <a:cs typeface="Trebuchet MS"/>
              </a:rPr>
              <a:t>W</a:t>
            </a:r>
            <a:r>
              <a:rPr dirty="0" sz="5500" spc="-8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500" spc="70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-480" b="1">
                <a:solidFill>
                  <a:srgbClr val="1736B1"/>
                </a:solidFill>
                <a:latin typeface="Trebuchet MS"/>
                <a:cs typeface="Trebuchet MS"/>
              </a:rPr>
              <a:t>j</a:t>
            </a:r>
            <a:r>
              <a:rPr dirty="0" sz="5500" spc="90" b="1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dirty="0" sz="5500" spc="70" b="1">
                <a:solidFill>
                  <a:srgbClr val="1736B1"/>
                </a:solidFill>
                <a:latin typeface="Trebuchet MS"/>
                <a:cs typeface="Trebuchet MS"/>
              </a:rPr>
              <a:t>b</a:t>
            </a:r>
            <a:r>
              <a:rPr dirty="0" sz="5500" spc="210" b="1">
                <a:solidFill>
                  <a:srgbClr val="1736B1"/>
                </a:solidFill>
                <a:latin typeface="Trebuchet MS"/>
                <a:cs typeface="Trebuchet MS"/>
              </a:rPr>
              <a:t>s  </a:t>
            </a:r>
            <a:r>
              <a:rPr dirty="0" sz="5500" spc="70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500" spc="-175" b="1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dirty="0" sz="5500" spc="-13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500" spc="-65" b="1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-8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500" spc="225" b="1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dirty="0" sz="5500" spc="-55" b="1">
                <a:solidFill>
                  <a:srgbClr val="1736B1"/>
                </a:solidFill>
                <a:latin typeface="Trebuchet MS"/>
                <a:cs typeface="Trebuchet MS"/>
              </a:rPr>
              <a:t>h  </a:t>
            </a:r>
            <a:r>
              <a:rPr dirty="0" sz="5500" b="1">
                <a:solidFill>
                  <a:srgbClr val="1736B1"/>
                </a:solidFill>
                <a:latin typeface="Trebuchet MS"/>
                <a:cs typeface="Trebuchet MS"/>
              </a:rPr>
              <a:t>demand</a:t>
            </a:r>
            <a:endParaRPr sz="5500">
              <a:latin typeface="Trebuchet MS"/>
              <a:cs typeface="Trebuchet MS"/>
            </a:endParaRPr>
          </a:p>
          <a:p>
            <a:pPr algn="ctr">
              <a:lnSpc>
                <a:spcPts val="5900"/>
              </a:lnSpc>
            </a:pPr>
            <a:r>
              <a:rPr dirty="0" sz="5500" spc="204" b="1">
                <a:solidFill>
                  <a:srgbClr val="1736B1"/>
                </a:solidFill>
                <a:latin typeface="Trebuchet MS"/>
                <a:cs typeface="Trebuchet MS"/>
              </a:rPr>
              <a:t>?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" y="9515876"/>
            <a:ext cx="18286730" cy="771525"/>
          </a:xfrm>
          <a:custGeom>
            <a:avLst/>
            <a:gdLst/>
            <a:ahLst/>
            <a:cxnLst/>
            <a:rect l="l" t="t" r="r" b="b"/>
            <a:pathLst>
              <a:path w="18286730" h="771525">
                <a:moveTo>
                  <a:pt x="18286419" y="771123"/>
                </a:moveTo>
                <a:lnTo>
                  <a:pt x="0" y="771123"/>
                </a:lnTo>
                <a:lnTo>
                  <a:pt x="444915" y="0"/>
                </a:lnTo>
                <a:lnTo>
                  <a:pt x="17841503" y="0"/>
                </a:lnTo>
                <a:lnTo>
                  <a:pt x="18286419" y="771123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66795" y="5052483"/>
            <a:ext cx="0" cy="3010535"/>
          </a:xfrm>
          <a:custGeom>
            <a:avLst/>
            <a:gdLst/>
            <a:ahLst/>
            <a:cxnLst/>
            <a:rect l="l" t="t" r="r" b="b"/>
            <a:pathLst>
              <a:path w="0" h="3010534">
                <a:moveTo>
                  <a:pt x="0" y="3010039"/>
                </a:moveTo>
                <a:lnTo>
                  <a:pt x="0" y="0"/>
                </a:lnTo>
              </a:path>
            </a:pathLst>
          </a:custGeom>
          <a:ln w="28549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08526" y="5052483"/>
            <a:ext cx="0" cy="3010535"/>
          </a:xfrm>
          <a:custGeom>
            <a:avLst/>
            <a:gdLst/>
            <a:ahLst/>
            <a:cxnLst/>
            <a:rect l="l" t="t" r="r" b="b"/>
            <a:pathLst>
              <a:path w="0" h="3010534">
                <a:moveTo>
                  <a:pt x="0" y="3010039"/>
                </a:moveTo>
                <a:lnTo>
                  <a:pt x="0" y="0"/>
                </a:lnTo>
              </a:path>
            </a:pathLst>
          </a:custGeom>
          <a:ln w="28549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8022" y="1320632"/>
            <a:ext cx="962024" cy="9345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21408" y="4842930"/>
            <a:ext cx="3494404" cy="315023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algn="ctr" marL="12700" marR="5080">
              <a:lnSpc>
                <a:spcPts val="6000"/>
              </a:lnSpc>
              <a:spcBef>
                <a:spcPts val="800"/>
              </a:spcBef>
            </a:pPr>
            <a:r>
              <a:rPr dirty="0" sz="5500" spc="-235" b="1">
                <a:solidFill>
                  <a:srgbClr val="1736B1"/>
                </a:solidFill>
                <a:latin typeface="Trebuchet MS"/>
                <a:cs typeface="Trebuchet MS"/>
              </a:rPr>
              <a:t>W</a:t>
            </a:r>
            <a:r>
              <a:rPr dirty="0" sz="5500" spc="-8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500" spc="70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260" b="1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dirty="0" sz="5500" spc="-40" b="1">
                <a:solidFill>
                  <a:srgbClr val="1736B1"/>
                </a:solidFill>
                <a:latin typeface="Trebuchet MS"/>
                <a:cs typeface="Trebuchet MS"/>
              </a:rPr>
              <a:t>k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500" b="1">
                <a:solidFill>
                  <a:srgbClr val="1736B1"/>
                </a:solidFill>
                <a:latin typeface="Trebuchet MS"/>
                <a:cs typeface="Trebuchet MS"/>
              </a:rPr>
              <a:t>ll</a:t>
            </a:r>
            <a:r>
              <a:rPr dirty="0" sz="5500" spc="210" b="1">
                <a:solidFill>
                  <a:srgbClr val="1736B1"/>
                </a:solidFill>
                <a:latin typeface="Trebuchet MS"/>
                <a:cs typeface="Trebuchet MS"/>
              </a:rPr>
              <a:t>s  </a:t>
            </a:r>
            <a:r>
              <a:rPr dirty="0" sz="5500" spc="70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500" spc="-175" b="1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dirty="0" sz="5500" spc="-13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500" spc="-65" b="1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dirty="0" sz="5500" spc="-32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500" spc="-8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500" spc="-95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500" spc="225" b="1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dirty="0" sz="5500" spc="-55" b="1">
                <a:solidFill>
                  <a:srgbClr val="1736B1"/>
                </a:solidFill>
                <a:latin typeface="Trebuchet MS"/>
                <a:cs typeface="Trebuchet MS"/>
              </a:rPr>
              <a:t>h  </a:t>
            </a:r>
            <a:r>
              <a:rPr dirty="0" sz="5500" b="1">
                <a:solidFill>
                  <a:srgbClr val="1736B1"/>
                </a:solidFill>
                <a:latin typeface="Trebuchet MS"/>
                <a:cs typeface="Trebuchet MS"/>
              </a:rPr>
              <a:t>demand</a:t>
            </a:r>
            <a:endParaRPr sz="5500">
              <a:latin typeface="Trebuchet MS"/>
              <a:cs typeface="Trebuchet MS"/>
            </a:endParaRPr>
          </a:p>
          <a:p>
            <a:pPr algn="ctr">
              <a:lnSpc>
                <a:spcPts val="5900"/>
              </a:lnSpc>
            </a:pPr>
            <a:r>
              <a:rPr dirty="0" sz="5500" spc="204" b="1">
                <a:solidFill>
                  <a:srgbClr val="1736B1"/>
                </a:solidFill>
                <a:latin typeface="Trebuchet MS"/>
                <a:cs typeface="Trebuchet MS"/>
              </a:rPr>
              <a:t>?</a:t>
            </a:r>
            <a:endParaRPr sz="5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62855" y="4976476"/>
            <a:ext cx="5577840" cy="299021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ctr" marL="12700" marR="5080">
              <a:lnSpc>
                <a:spcPts val="5700"/>
              </a:lnSpc>
              <a:spcBef>
                <a:spcPts val="740"/>
              </a:spcBef>
            </a:pPr>
            <a:r>
              <a:rPr dirty="0" sz="5200" spc="-8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200" spc="65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200" spc="-110" b="1">
                <a:solidFill>
                  <a:srgbClr val="1736B1"/>
                </a:solidFill>
                <a:latin typeface="Trebuchet MS"/>
                <a:cs typeface="Trebuchet MS"/>
              </a:rPr>
              <a:t>v</a:t>
            </a:r>
            <a:r>
              <a:rPr dirty="0" sz="5200" spc="-12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200" spc="-30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200" spc="-95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5200" spc="-80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200" spc="-12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200" spc="-30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200" spc="90" b="1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dirty="0" sz="5200" spc="-130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200" spc="-65" b="1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dirty="0" sz="5200" spc="65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200" spc="-65" b="1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dirty="0" sz="5200" spc="65" b="1">
                <a:solidFill>
                  <a:srgbClr val="1736B1"/>
                </a:solidFill>
                <a:latin typeface="Trebuchet MS"/>
                <a:cs typeface="Trebuchet MS"/>
              </a:rPr>
              <a:t>d  </a:t>
            </a:r>
            <a:r>
              <a:rPr dirty="0" sz="5200" spc="-60" b="1">
                <a:solidFill>
                  <a:srgbClr val="1736B1"/>
                </a:solidFill>
                <a:latin typeface="Trebuchet MS"/>
                <a:cs typeface="Trebuchet MS"/>
              </a:rPr>
              <a:t>for </a:t>
            </a:r>
            <a:r>
              <a:rPr dirty="0" sz="5200" spc="-35" b="1">
                <a:solidFill>
                  <a:srgbClr val="1736B1"/>
                </a:solidFill>
                <a:latin typeface="Trebuchet MS"/>
                <a:cs typeface="Trebuchet MS"/>
              </a:rPr>
              <a:t>these </a:t>
            </a:r>
            <a:r>
              <a:rPr dirty="0" sz="5200" spc="60" b="1">
                <a:solidFill>
                  <a:srgbClr val="1736B1"/>
                </a:solidFill>
                <a:latin typeface="Trebuchet MS"/>
                <a:cs typeface="Trebuchet MS"/>
              </a:rPr>
              <a:t>skills </a:t>
            </a:r>
            <a:r>
              <a:rPr dirty="0" sz="5200" spc="65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200" spc="-185" b="1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dirty="0" sz="5200" spc="-80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200" spc="65" b="1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dirty="0" sz="5200" spc="-65" b="1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dirty="0" sz="5200" spc="210" b="1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dirty="0" sz="5200" spc="-130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dirty="0" sz="5200" spc="95" b="1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dirty="0" sz="5200" spc="-30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200" spc="-229" b="1">
                <a:solidFill>
                  <a:srgbClr val="1736B1"/>
                </a:solidFill>
                <a:latin typeface="Trebuchet MS"/>
                <a:cs typeface="Trebuchet MS"/>
              </a:rPr>
              <a:t>w</a:t>
            </a:r>
            <a:r>
              <a:rPr dirty="0" sz="5200" spc="-90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200" spc="-95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5200" spc="-75" b="1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dirty="0" sz="5200" spc="-300" b="1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dirty="0" sz="5200" spc="-95" b="1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dirty="0" sz="5200" spc="-90" b="1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dirty="0" sz="5200" spc="-65" b="1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dirty="0" sz="5200" spc="-125" b="1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endParaRPr sz="5200">
              <a:latin typeface="Trebuchet MS"/>
              <a:cs typeface="Trebuchet MS"/>
            </a:endParaRPr>
          </a:p>
          <a:p>
            <a:pPr algn="ctr">
              <a:lnSpc>
                <a:spcPts val="5600"/>
              </a:lnSpc>
            </a:pPr>
            <a:r>
              <a:rPr dirty="0" sz="5200" spc="195" b="1">
                <a:solidFill>
                  <a:srgbClr val="1736B1"/>
                </a:solidFill>
                <a:latin typeface="Trebuchet MS"/>
                <a:cs typeface="Trebuchet MS"/>
              </a:rPr>
              <a:t>?</a:t>
            </a:r>
            <a:endParaRPr sz="5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150064"/>
            <a:ext cx="6623050" cy="2940050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dirty="0" spc="-130">
                <a:solidFill>
                  <a:srgbClr val="FFFFFF"/>
                </a:solidFill>
              </a:rPr>
              <a:t>O</a:t>
            </a:r>
            <a:r>
              <a:rPr dirty="0" spc="-120">
                <a:solidFill>
                  <a:srgbClr val="FFFFFF"/>
                </a:solidFill>
              </a:rPr>
              <a:t>n</a:t>
            </a:r>
            <a:r>
              <a:rPr dirty="0" spc="10">
                <a:solidFill>
                  <a:srgbClr val="FFFFFF"/>
                </a:solidFill>
              </a:rPr>
              <a:t>l</a:t>
            </a:r>
            <a:r>
              <a:rPr dirty="0" spc="-165">
                <a:solidFill>
                  <a:srgbClr val="FFFFFF"/>
                </a:solidFill>
              </a:rPr>
              <a:t>i</a:t>
            </a:r>
            <a:r>
              <a:rPr dirty="0" spc="-120">
                <a:solidFill>
                  <a:srgbClr val="FFFFFF"/>
                </a:solidFill>
              </a:rPr>
              <a:t>n</a:t>
            </a:r>
            <a:r>
              <a:rPr dirty="0" spc="-240">
                <a:solidFill>
                  <a:srgbClr val="FFFFFF"/>
                </a:solidFill>
              </a:rPr>
              <a:t>e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2190">
                <a:solidFill>
                  <a:srgbClr val="FFFFFF"/>
                </a:solidFill>
              </a:rPr>
              <a:t>J</a:t>
            </a:r>
            <a:r>
              <a:rPr dirty="0" spc="175">
                <a:solidFill>
                  <a:srgbClr val="FFFFFF"/>
                </a:solidFill>
              </a:rPr>
              <a:t>o</a:t>
            </a:r>
            <a:r>
              <a:rPr dirty="0" spc="135">
                <a:solidFill>
                  <a:srgbClr val="FFFFFF"/>
                </a:solidFill>
              </a:rPr>
              <a:t>b</a:t>
            </a:r>
            <a:r>
              <a:rPr dirty="0" spc="385">
                <a:solidFill>
                  <a:srgbClr val="FFFFFF"/>
                </a:solidFill>
              </a:rPr>
              <a:t>s  </a:t>
            </a:r>
            <a:r>
              <a:rPr dirty="0" spc="95">
                <a:solidFill>
                  <a:srgbClr val="FFFFFF"/>
                </a:solidFill>
              </a:rPr>
              <a:t>Posting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43706" y="1028700"/>
            <a:ext cx="6144895" cy="9258300"/>
            <a:chOff x="12143706" y="1028700"/>
            <a:chExt cx="6144895" cy="9258300"/>
          </a:xfrm>
        </p:grpSpPr>
        <p:sp>
          <p:nvSpPr>
            <p:cNvPr id="4" name="object 4"/>
            <p:cNvSpPr/>
            <p:nvPr/>
          </p:nvSpPr>
          <p:spPr>
            <a:xfrm>
              <a:off x="12143706" y="8163590"/>
              <a:ext cx="2790190" cy="2123440"/>
            </a:xfrm>
            <a:custGeom>
              <a:avLst/>
              <a:gdLst/>
              <a:ahLst/>
              <a:cxnLst/>
              <a:rect l="l" t="t" r="r" b="b"/>
              <a:pathLst>
                <a:path w="2790190" h="2123440">
                  <a:moveTo>
                    <a:pt x="2261545" y="2123409"/>
                  </a:moveTo>
                  <a:lnTo>
                    <a:pt x="528393" y="2123409"/>
                  </a:lnTo>
                  <a:lnTo>
                    <a:pt x="0" y="1209756"/>
                  </a:lnTo>
                  <a:lnTo>
                    <a:pt x="698175" y="0"/>
                  </a:lnTo>
                  <a:lnTo>
                    <a:pt x="2091789" y="0"/>
                  </a:lnTo>
                  <a:lnTo>
                    <a:pt x="2789863" y="1209757"/>
                  </a:lnTo>
                  <a:lnTo>
                    <a:pt x="2261545" y="212340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37320" y="5797046"/>
              <a:ext cx="4184015" cy="4490085"/>
            </a:xfrm>
            <a:custGeom>
              <a:avLst/>
              <a:gdLst/>
              <a:ahLst/>
              <a:cxnLst/>
              <a:rect l="l" t="t" r="r" b="b"/>
              <a:pathLst>
                <a:path w="4184015" h="4490084">
                  <a:moveTo>
                    <a:pt x="3657155" y="4489953"/>
                  </a:moveTo>
                  <a:lnTo>
                    <a:pt x="1922617" y="4489953"/>
                  </a:lnTo>
                  <a:lnTo>
                    <a:pt x="955280" y="2813066"/>
                  </a:lnTo>
                  <a:lnTo>
                    <a:pt x="469775" y="1971844"/>
                  </a:lnTo>
                  <a:lnTo>
                    <a:pt x="0" y="1159322"/>
                  </a:lnTo>
                  <a:lnTo>
                    <a:pt x="670473" y="0"/>
                  </a:lnTo>
                  <a:lnTo>
                    <a:pt x="2119489" y="0"/>
                  </a:lnTo>
                  <a:lnTo>
                    <a:pt x="2548285" y="741500"/>
                  </a:lnTo>
                  <a:lnTo>
                    <a:pt x="2548605" y="741500"/>
                  </a:lnTo>
                  <a:lnTo>
                    <a:pt x="3487026" y="2366544"/>
                  </a:lnTo>
                  <a:lnTo>
                    <a:pt x="3488040" y="2366544"/>
                  </a:lnTo>
                  <a:lnTo>
                    <a:pt x="3744926" y="2813066"/>
                  </a:lnTo>
                  <a:lnTo>
                    <a:pt x="3744724" y="2813167"/>
                  </a:lnTo>
                  <a:lnTo>
                    <a:pt x="4183479" y="3576301"/>
                  </a:lnTo>
                  <a:lnTo>
                    <a:pt x="3657155" y="4489953"/>
                  </a:lnTo>
                  <a:close/>
                </a:path>
                <a:path w="4184015" h="4490084">
                  <a:moveTo>
                    <a:pt x="2548605" y="741500"/>
                  </a:moveTo>
                  <a:lnTo>
                    <a:pt x="2548285" y="741500"/>
                  </a:lnTo>
                  <a:lnTo>
                    <a:pt x="2548488" y="741297"/>
                  </a:lnTo>
                  <a:lnTo>
                    <a:pt x="2548605" y="74150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27185" y="5797046"/>
              <a:ext cx="1960880" cy="4490085"/>
            </a:xfrm>
            <a:custGeom>
              <a:avLst/>
              <a:gdLst/>
              <a:ahLst/>
              <a:cxnLst/>
              <a:rect l="l" t="t" r="r" b="b"/>
              <a:pathLst>
                <a:path w="1960880" h="4490084">
                  <a:moveTo>
                    <a:pt x="1960814" y="4489953"/>
                  </a:moveTo>
                  <a:lnTo>
                    <a:pt x="1922009" y="4489953"/>
                  </a:lnTo>
                  <a:lnTo>
                    <a:pt x="1393614" y="3576301"/>
                  </a:lnTo>
                  <a:lnTo>
                    <a:pt x="1395743" y="3572752"/>
                  </a:lnTo>
                  <a:lnTo>
                    <a:pt x="698581" y="2366544"/>
                  </a:lnTo>
                  <a:lnTo>
                    <a:pt x="698175" y="2366544"/>
                  </a:lnTo>
                  <a:lnTo>
                    <a:pt x="0" y="1159322"/>
                  </a:lnTo>
                  <a:lnTo>
                    <a:pt x="670473" y="0"/>
                  </a:lnTo>
                  <a:lnTo>
                    <a:pt x="1960814" y="0"/>
                  </a:lnTo>
                  <a:lnTo>
                    <a:pt x="1960814" y="4489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510403" y="3395244"/>
              <a:ext cx="2790190" cy="2417445"/>
            </a:xfrm>
            <a:custGeom>
              <a:avLst/>
              <a:gdLst/>
              <a:ahLst/>
              <a:cxnLst/>
              <a:rect l="l" t="t" r="r" b="b"/>
              <a:pathLst>
                <a:path w="2790190" h="2417445">
                  <a:moveTo>
                    <a:pt x="2091790" y="2416979"/>
                  </a:moveTo>
                  <a:lnTo>
                    <a:pt x="698175" y="2416979"/>
                  </a:lnTo>
                  <a:lnTo>
                    <a:pt x="0" y="1209757"/>
                  </a:lnTo>
                  <a:lnTo>
                    <a:pt x="698175" y="0"/>
                  </a:lnTo>
                  <a:lnTo>
                    <a:pt x="2091790" y="0"/>
                  </a:lnTo>
                  <a:lnTo>
                    <a:pt x="2789864" y="1209757"/>
                  </a:lnTo>
                  <a:lnTo>
                    <a:pt x="2091790" y="241697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904017" y="1028700"/>
              <a:ext cx="3384550" cy="4781550"/>
            </a:xfrm>
            <a:custGeom>
              <a:avLst/>
              <a:gdLst/>
              <a:ahLst/>
              <a:cxnLst/>
              <a:rect l="l" t="t" r="r" b="b"/>
              <a:pathLst>
                <a:path w="3384550" h="4781550">
                  <a:moveTo>
                    <a:pt x="3383981" y="4781549"/>
                  </a:moveTo>
                  <a:lnTo>
                    <a:pt x="2090652" y="4781549"/>
                  </a:lnTo>
                  <a:lnTo>
                    <a:pt x="469775" y="1971845"/>
                  </a:lnTo>
                  <a:lnTo>
                    <a:pt x="0" y="1159323"/>
                  </a:lnTo>
                  <a:lnTo>
                    <a:pt x="670474" y="0"/>
                  </a:lnTo>
                  <a:lnTo>
                    <a:pt x="2119489" y="0"/>
                  </a:lnTo>
                  <a:lnTo>
                    <a:pt x="2548285" y="741500"/>
                  </a:lnTo>
                  <a:lnTo>
                    <a:pt x="2548605" y="741500"/>
                  </a:lnTo>
                  <a:lnTo>
                    <a:pt x="3383981" y="2188104"/>
                  </a:lnTo>
                  <a:lnTo>
                    <a:pt x="3383981" y="4781549"/>
                  </a:lnTo>
                  <a:close/>
                </a:path>
                <a:path w="3384550" h="4781550">
                  <a:moveTo>
                    <a:pt x="2548605" y="741500"/>
                  </a:moveTo>
                  <a:lnTo>
                    <a:pt x="2548285" y="741500"/>
                  </a:lnTo>
                  <a:lnTo>
                    <a:pt x="2548488" y="741298"/>
                  </a:lnTo>
                  <a:lnTo>
                    <a:pt x="2548605" y="74150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693882" y="1160729"/>
              <a:ext cx="594360" cy="2054860"/>
            </a:xfrm>
            <a:custGeom>
              <a:avLst/>
              <a:gdLst/>
              <a:ahLst/>
              <a:cxnLst/>
              <a:rect l="l" t="t" r="r" b="b"/>
              <a:pathLst>
                <a:path w="594359" h="2054860">
                  <a:moveTo>
                    <a:pt x="594117" y="2054587"/>
                  </a:moveTo>
                  <a:lnTo>
                    <a:pt x="0" y="1027293"/>
                  </a:lnTo>
                  <a:lnTo>
                    <a:pt x="594117" y="0"/>
                  </a:lnTo>
                  <a:lnTo>
                    <a:pt x="594117" y="20545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988933"/>
            <a:ext cx="962024" cy="9620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5408786"/>
            <a:ext cx="11589385" cy="3811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scraped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Yahoo!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Mailing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Trebuchet MS"/>
                <a:cs typeface="Trebuchet MS"/>
              </a:rPr>
              <a:t>Kaggle</a:t>
            </a:r>
            <a:r>
              <a:rPr dirty="0" sz="3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https://www.kaggle.com/madhab/jobposts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6700"/>
              </a:lnSpc>
              <a:spcBef>
                <a:spcPts val="1660"/>
              </a:spcBef>
            </a:pPr>
            <a:r>
              <a:rPr dirty="0" sz="3000" spc="-90">
                <a:solidFill>
                  <a:srgbClr val="FFFFFF"/>
                </a:solidFill>
                <a:latin typeface="Trebuchet MS"/>
                <a:cs typeface="Trebuchet MS"/>
              </a:rPr>
              <a:t>19,000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Trebuchet MS"/>
                <a:cs typeface="Trebuchet MS"/>
              </a:rPr>
              <a:t>postings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Trebuchet MS"/>
                <a:cs typeface="Trebuchet MS"/>
              </a:rPr>
              <a:t>posted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Trebuchet MS"/>
                <a:cs typeface="Trebuchet MS"/>
              </a:rPr>
              <a:t>Armenian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rebuchet MS"/>
                <a:cs typeface="Trebuchet MS"/>
              </a:rPr>
              <a:t>Human </a:t>
            </a:r>
            <a:r>
              <a:rPr dirty="0" sz="3000" spc="-8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Resource</a:t>
            </a:r>
            <a:r>
              <a:rPr dirty="0" sz="3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>
                <a:solidFill>
                  <a:srgbClr val="FFFFFF"/>
                </a:solidFill>
                <a:latin typeface="Trebuchet MS"/>
                <a:cs typeface="Trebuchet MS"/>
              </a:rPr>
              <a:t>Portal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Center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2004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90">
                <a:solidFill>
                  <a:srgbClr val="FFFFFF"/>
                </a:solidFill>
                <a:latin typeface="Trebuchet MS"/>
                <a:cs typeface="Trebuchet MS"/>
              </a:rPr>
              <a:t>2015.</a:t>
            </a:r>
            <a:endParaRPr sz="3000">
              <a:latin typeface="Trebuchet MS"/>
              <a:cs typeface="Trebuchet MS"/>
            </a:endParaRPr>
          </a:p>
          <a:p>
            <a:pPr marL="12700" marR="333375">
              <a:lnSpc>
                <a:spcPct val="116700"/>
              </a:lnSpc>
              <a:spcBef>
                <a:spcPts val="1555"/>
              </a:spcBef>
            </a:pP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dirty="0" sz="3000" spc="-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Trebuchet MS"/>
                <a:cs typeface="Trebuchet MS"/>
              </a:rPr>
              <a:t>24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FFFFFF"/>
                </a:solidFill>
                <a:latin typeface="Trebuchet MS"/>
                <a:cs typeface="Trebuchet MS"/>
              </a:rPr>
              <a:t>aspects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Trebuchet MS"/>
                <a:cs typeface="Trebuchet MS"/>
              </a:rPr>
              <a:t>job </a:t>
            </a:r>
            <a:r>
              <a:rPr dirty="0" sz="3000" spc="-8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Trebuchet MS"/>
                <a:cs typeface="Trebuchet MS"/>
              </a:rPr>
              <a:t>post</a:t>
            </a:r>
            <a:r>
              <a:rPr dirty="0" sz="3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Trebuchet MS"/>
                <a:cs typeface="Trebuchet MS"/>
              </a:rPr>
              <a:t>arranged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Trebuchet MS"/>
                <a:cs typeface="Trebuchet MS"/>
              </a:rPr>
              <a:t>tabular</a:t>
            </a:r>
            <a:r>
              <a:rPr dirty="0" sz="3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Trebuchet MS"/>
                <a:cs typeface="Trebuchet MS"/>
              </a:rPr>
              <a:t>format.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58293" y="2083766"/>
            <a:ext cx="7639684" cy="0"/>
          </a:xfrm>
          <a:custGeom>
            <a:avLst/>
            <a:gdLst/>
            <a:ahLst/>
            <a:cxnLst/>
            <a:rect l="l" t="t" r="r" b="b"/>
            <a:pathLst>
              <a:path w="7639684" h="0">
                <a:moveTo>
                  <a:pt x="0" y="0"/>
                </a:moveTo>
                <a:lnTo>
                  <a:pt x="7639109" y="0"/>
                </a:lnTo>
              </a:path>
            </a:pathLst>
          </a:custGeom>
          <a:ln w="28575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300" y="1086258"/>
            <a:ext cx="451548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0" b="0">
                <a:solidFill>
                  <a:srgbClr val="000000"/>
                </a:solidFill>
                <a:latin typeface="Trebuchet MS"/>
                <a:cs typeface="Trebuchet MS"/>
              </a:rPr>
              <a:t>Exploratory</a:t>
            </a:r>
            <a:r>
              <a:rPr dirty="0" sz="3000" spc="-1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3000" spc="50" b="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dirty="0" sz="3000" spc="-13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3000" spc="85" b="0">
                <a:solidFill>
                  <a:srgbClr val="000000"/>
                </a:solidFill>
                <a:latin typeface="Trebuchet MS"/>
                <a:cs typeface="Trebuchet MS"/>
              </a:rPr>
              <a:t>Analysis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58293" y="4019097"/>
            <a:ext cx="7639684" cy="0"/>
          </a:xfrm>
          <a:custGeom>
            <a:avLst/>
            <a:gdLst/>
            <a:ahLst/>
            <a:cxnLst/>
            <a:rect l="l" t="t" r="r" b="b"/>
            <a:pathLst>
              <a:path w="7639684" h="0">
                <a:moveTo>
                  <a:pt x="0" y="0"/>
                </a:moveTo>
                <a:lnTo>
                  <a:pt x="7639109" y="0"/>
                </a:lnTo>
              </a:path>
            </a:pathLst>
          </a:custGeom>
          <a:ln w="28575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31300" y="2456863"/>
            <a:ext cx="7464425" cy="346710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3000" spc="50">
                <a:latin typeface="Trebuchet MS"/>
                <a:cs typeface="Trebuchet MS"/>
              </a:rPr>
              <a:t>Data</a:t>
            </a:r>
            <a:r>
              <a:rPr dirty="0" sz="3000" spc="-15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Cleaning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700" spc="50">
                <a:latin typeface="Trebuchet MS"/>
                <a:cs typeface="Trebuchet MS"/>
              </a:rPr>
              <a:t>removing</a:t>
            </a:r>
            <a:r>
              <a:rPr dirty="0" sz="2700" spc="-85">
                <a:latin typeface="Trebuchet MS"/>
                <a:cs typeface="Trebuchet MS"/>
              </a:rPr>
              <a:t> </a:t>
            </a:r>
            <a:r>
              <a:rPr dirty="0" sz="2700" spc="85">
                <a:latin typeface="Trebuchet MS"/>
                <a:cs typeface="Trebuchet MS"/>
              </a:rPr>
              <a:t>missing</a:t>
            </a:r>
            <a:r>
              <a:rPr dirty="0" sz="2700" spc="-85">
                <a:latin typeface="Trebuchet MS"/>
                <a:cs typeface="Trebuchet MS"/>
              </a:rPr>
              <a:t> </a:t>
            </a:r>
            <a:r>
              <a:rPr dirty="0" sz="2700" spc="60">
                <a:latin typeface="Trebuchet MS"/>
                <a:cs typeface="Trebuchet MS"/>
              </a:rPr>
              <a:t>values</a:t>
            </a:r>
            <a:r>
              <a:rPr dirty="0" sz="2700" spc="-80">
                <a:latin typeface="Trebuchet MS"/>
                <a:cs typeface="Trebuchet MS"/>
              </a:rPr>
              <a:t> </a:t>
            </a:r>
            <a:r>
              <a:rPr dirty="0" sz="2700" spc="95">
                <a:latin typeface="Trebuchet MS"/>
                <a:cs typeface="Trebuchet MS"/>
              </a:rPr>
              <a:t>and</a:t>
            </a:r>
            <a:r>
              <a:rPr dirty="0" sz="2700" spc="-85">
                <a:latin typeface="Trebuchet MS"/>
                <a:cs typeface="Trebuchet MS"/>
              </a:rPr>
              <a:t> </a:t>
            </a:r>
            <a:r>
              <a:rPr dirty="0" sz="2700" spc="40">
                <a:latin typeface="Trebuchet MS"/>
                <a:cs typeface="Trebuchet MS"/>
              </a:rPr>
              <a:t>duplicated</a:t>
            </a:r>
            <a:r>
              <a:rPr dirty="0" sz="2700" spc="-80">
                <a:latin typeface="Trebuchet MS"/>
                <a:cs typeface="Trebuchet MS"/>
              </a:rPr>
              <a:t> </a:t>
            </a:r>
            <a:r>
              <a:rPr dirty="0" sz="2700" spc="55">
                <a:latin typeface="Trebuchet MS"/>
                <a:cs typeface="Trebuchet MS"/>
              </a:rPr>
              <a:t>rows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000" spc="75">
                <a:latin typeface="Trebuchet MS"/>
                <a:cs typeface="Trebuchet MS"/>
              </a:rPr>
              <a:t>Problem</a:t>
            </a:r>
            <a:r>
              <a:rPr dirty="0" sz="3000" spc="-155">
                <a:latin typeface="Trebuchet MS"/>
                <a:cs typeface="Trebuchet MS"/>
              </a:rPr>
              <a:t> </a:t>
            </a:r>
            <a:r>
              <a:rPr dirty="0" sz="3000" spc="85">
                <a:latin typeface="Trebuchet MS"/>
                <a:cs typeface="Trebuchet MS"/>
              </a:rPr>
              <a:t>Analysis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  <a:spcBef>
                <a:spcPts val="90"/>
              </a:spcBef>
            </a:pPr>
            <a:r>
              <a:rPr dirty="0" sz="2700" spc="70">
                <a:latin typeface="Trebuchet MS"/>
                <a:cs typeface="Trebuchet MS"/>
              </a:rPr>
              <a:t>using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30">
                <a:latin typeface="Trebuchet MS"/>
                <a:cs typeface="Trebuchet MS"/>
              </a:rPr>
              <a:t>python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50">
                <a:latin typeface="Trebuchet MS"/>
                <a:cs typeface="Trebuchet MS"/>
              </a:rPr>
              <a:t>methods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100">
                <a:latin typeface="Trebuchet MS"/>
                <a:cs typeface="Trebuchet MS"/>
              </a:rPr>
              <a:t>on</a:t>
            </a:r>
            <a:r>
              <a:rPr dirty="0" sz="2700" spc="-30">
                <a:latin typeface="Trebuchet MS"/>
                <a:cs typeface="Trebuchet MS"/>
              </a:rPr>
              <a:t> </a:t>
            </a:r>
            <a:r>
              <a:rPr dirty="0" sz="2700" spc="-20">
                <a:latin typeface="Trebuchet MS"/>
                <a:cs typeface="Trebuchet MS"/>
              </a:rPr>
              <a:t>the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>
                <a:latin typeface="Trebuchet MS"/>
                <a:cs typeface="Trebuchet MS"/>
              </a:rPr>
              <a:t>dataset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-25">
                <a:latin typeface="Trebuchet MS"/>
                <a:cs typeface="Trebuchet MS"/>
              </a:rPr>
              <a:t>to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20">
                <a:latin typeface="Trebuchet MS"/>
                <a:cs typeface="Trebuchet MS"/>
              </a:rPr>
              <a:t>answer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-20">
                <a:latin typeface="Trebuchet MS"/>
                <a:cs typeface="Trebuchet MS"/>
              </a:rPr>
              <a:t>the</a:t>
            </a:r>
            <a:r>
              <a:rPr dirty="0" sz="2700" spc="-40"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problem</a:t>
            </a:r>
            <a:r>
              <a:rPr dirty="0" sz="2700" spc="-35">
                <a:latin typeface="Trebuchet MS"/>
                <a:cs typeface="Trebuchet MS"/>
              </a:rPr>
              <a:t> </a:t>
            </a:r>
            <a:r>
              <a:rPr dirty="0" sz="2700" spc="10">
                <a:latin typeface="Trebuchet MS"/>
                <a:cs typeface="Trebuchet MS"/>
              </a:rPr>
              <a:t>statements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58293" y="6430684"/>
            <a:ext cx="7639684" cy="0"/>
          </a:xfrm>
          <a:custGeom>
            <a:avLst/>
            <a:gdLst/>
            <a:ahLst/>
            <a:cxnLst/>
            <a:rect l="l" t="t" r="r" b="b"/>
            <a:pathLst>
              <a:path w="7639684" h="0">
                <a:moveTo>
                  <a:pt x="0" y="0"/>
                </a:moveTo>
                <a:lnTo>
                  <a:pt x="7639109" y="0"/>
                </a:lnTo>
              </a:path>
            </a:pathLst>
          </a:custGeom>
          <a:ln w="28575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31300" y="6888442"/>
            <a:ext cx="1316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>
                <a:latin typeface="Trebuchet MS"/>
                <a:cs typeface="Trebuchet MS"/>
              </a:rPr>
              <a:t>R</a:t>
            </a:r>
            <a:r>
              <a:rPr dirty="0" sz="3000" spc="25">
                <a:latin typeface="Trebuchet MS"/>
                <a:cs typeface="Trebuchet MS"/>
              </a:rPr>
              <a:t>e</a:t>
            </a:r>
            <a:r>
              <a:rPr dirty="0" sz="3000" spc="225">
                <a:latin typeface="Trebuchet MS"/>
                <a:cs typeface="Trebuchet MS"/>
              </a:rPr>
              <a:t>s</a:t>
            </a:r>
            <a:r>
              <a:rPr dirty="0" sz="3000" spc="105">
                <a:latin typeface="Trebuchet MS"/>
                <a:cs typeface="Trebuchet MS"/>
              </a:rPr>
              <a:t>u</a:t>
            </a:r>
            <a:r>
              <a:rPr dirty="0" sz="3000" spc="15">
                <a:latin typeface="Trebuchet MS"/>
                <a:cs typeface="Trebuchet MS"/>
              </a:rPr>
              <a:t>l</a:t>
            </a:r>
            <a:r>
              <a:rPr dirty="0" sz="3000" spc="-50">
                <a:latin typeface="Trebuchet MS"/>
                <a:cs typeface="Trebuchet MS"/>
              </a:rPr>
              <a:t>t</a:t>
            </a:r>
            <a:r>
              <a:rPr dirty="0" sz="3000" spc="210"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92" y="3530629"/>
            <a:ext cx="764159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65" b="1">
                <a:solidFill>
                  <a:srgbClr val="1736B1"/>
                </a:solidFill>
                <a:latin typeface="Trebuchet MS"/>
                <a:cs typeface="Trebuchet MS"/>
              </a:rPr>
              <a:t>Methodology</a:t>
            </a:r>
            <a:endParaRPr sz="10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949" y="1042443"/>
            <a:ext cx="962024" cy="93453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158293" y="7804349"/>
            <a:ext cx="7639684" cy="0"/>
          </a:xfrm>
          <a:custGeom>
            <a:avLst/>
            <a:gdLst/>
            <a:ahLst/>
            <a:cxnLst/>
            <a:rect l="l" t="t" r="r" b="b"/>
            <a:pathLst>
              <a:path w="7639684" h="0">
                <a:moveTo>
                  <a:pt x="0" y="0"/>
                </a:moveTo>
                <a:lnTo>
                  <a:pt x="7639109" y="0"/>
                </a:lnTo>
              </a:path>
            </a:pathLst>
          </a:custGeom>
          <a:ln w="28575">
            <a:solidFill>
              <a:srgbClr val="86C7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31300" y="8262113"/>
            <a:ext cx="24561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0">
                <a:latin typeface="Trebuchet MS"/>
                <a:cs typeface="Trebuchet MS"/>
              </a:rPr>
              <a:t>V</a:t>
            </a:r>
            <a:r>
              <a:rPr dirty="0" sz="3000" spc="5">
                <a:latin typeface="Trebuchet MS"/>
                <a:cs typeface="Trebuchet MS"/>
              </a:rPr>
              <a:t>i</a:t>
            </a:r>
            <a:r>
              <a:rPr dirty="0" sz="3000" spc="225">
                <a:latin typeface="Trebuchet MS"/>
                <a:cs typeface="Trebuchet MS"/>
              </a:rPr>
              <a:t>s</a:t>
            </a:r>
            <a:r>
              <a:rPr dirty="0" sz="3000" spc="105">
                <a:latin typeface="Trebuchet MS"/>
                <a:cs typeface="Trebuchet MS"/>
              </a:rPr>
              <a:t>u</a:t>
            </a:r>
            <a:r>
              <a:rPr dirty="0" sz="3000" spc="75">
                <a:latin typeface="Trebuchet MS"/>
                <a:cs typeface="Trebuchet MS"/>
              </a:rPr>
              <a:t>a</a:t>
            </a:r>
            <a:r>
              <a:rPr dirty="0" sz="3000" spc="15">
                <a:latin typeface="Trebuchet MS"/>
                <a:cs typeface="Trebuchet MS"/>
              </a:rPr>
              <a:t>l</a:t>
            </a:r>
            <a:r>
              <a:rPr dirty="0" sz="3000" spc="5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z</a:t>
            </a:r>
            <a:r>
              <a:rPr dirty="0" sz="3000" spc="75">
                <a:latin typeface="Trebuchet MS"/>
                <a:cs typeface="Trebuchet MS"/>
              </a:rPr>
              <a:t>a</a:t>
            </a:r>
            <a:r>
              <a:rPr dirty="0" sz="3000" spc="-50">
                <a:latin typeface="Trebuchet MS"/>
                <a:cs typeface="Trebuchet MS"/>
              </a:rPr>
              <a:t>t</a:t>
            </a:r>
            <a:r>
              <a:rPr dirty="0" sz="3000" spc="5">
                <a:latin typeface="Trebuchet MS"/>
                <a:cs typeface="Trebuchet MS"/>
              </a:rPr>
              <a:t>i</a:t>
            </a:r>
            <a:r>
              <a:rPr dirty="0" sz="3000" spc="155">
                <a:latin typeface="Trebuchet MS"/>
                <a:cs typeface="Trebuchet MS"/>
              </a:rPr>
              <a:t>o</a:t>
            </a:r>
            <a:r>
              <a:rPr dirty="0" sz="3000" spc="114">
                <a:latin typeface="Trebuchet MS"/>
                <a:cs typeface="Trebuchet MS"/>
              </a:rPr>
              <a:t>n</a:t>
            </a:r>
            <a:r>
              <a:rPr dirty="0" sz="3000" spc="210"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59914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Results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29400" marR="1283335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There</a:t>
            </a:r>
            <a:r>
              <a:rPr dirty="0" spc="-5"/>
              <a:t> </a:t>
            </a:r>
            <a:r>
              <a:rPr dirty="0" spc="85"/>
              <a:t>was</a:t>
            </a:r>
            <a:r>
              <a:rPr dirty="0"/>
              <a:t> </a:t>
            </a:r>
            <a:r>
              <a:rPr dirty="0" spc="50"/>
              <a:t>a</a:t>
            </a:r>
            <a:r>
              <a:rPr dirty="0" spc="-5"/>
              <a:t> </a:t>
            </a:r>
            <a:r>
              <a:rPr dirty="0" spc="70"/>
              <a:t>high</a:t>
            </a:r>
            <a:r>
              <a:rPr dirty="0"/>
              <a:t> </a:t>
            </a:r>
            <a:r>
              <a:rPr dirty="0" spc="85"/>
              <a:t>demand</a:t>
            </a:r>
            <a:r>
              <a:rPr dirty="0"/>
              <a:t> </a:t>
            </a:r>
            <a:r>
              <a:rPr dirty="0" spc="30"/>
              <a:t>for</a:t>
            </a:r>
            <a:r>
              <a:rPr dirty="0" spc="-5"/>
              <a:t> </a:t>
            </a:r>
            <a:r>
              <a:rPr dirty="0" spc="70"/>
              <a:t>jobs</a:t>
            </a:r>
            <a:r>
              <a:rPr dirty="0"/>
              <a:t> in </a:t>
            </a:r>
            <a:r>
              <a:rPr dirty="0" spc="-1040"/>
              <a:t> </a:t>
            </a:r>
            <a:r>
              <a:rPr dirty="0" spc="60"/>
              <a:t>March</a:t>
            </a:r>
          </a:p>
          <a:p>
            <a:pPr marL="6629400" marR="843280">
              <a:lnSpc>
                <a:spcPct val="100000"/>
              </a:lnSpc>
              <a:spcBef>
                <a:spcPts val="3754"/>
              </a:spcBef>
            </a:pPr>
            <a:r>
              <a:rPr dirty="0" spc="-40"/>
              <a:t>There</a:t>
            </a:r>
            <a:r>
              <a:rPr dirty="0" spc="-5"/>
              <a:t> </a:t>
            </a:r>
            <a:r>
              <a:rPr dirty="0" spc="85"/>
              <a:t>was</a:t>
            </a:r>
            <a:r>
              <a:rPr dirty="0" spc="-5"/>
              <a:t> </a:t>
            </a:r>
            <a:r>
              <a:rPr dirty="0" spc="35"/>
              <a:t>low</a:t>
            </a:r>
            <a:r>
              <a:rPr dirty="0" spc="-5"/>
              <a:t> </a:t>
            </a:r>
            <a:r>
              <a:rPr dirty="0" spc="85"/>
              <a:t>demand</a:t>
            </a:r>
            <a:r>
              <a:rPr dirty="0"/>
              <a:t> </a:t>
            </a:r>
            <a:r>
              <a:rPr dirty="0" spc="30"/>
              <a:t>for</a:t>
            </a:r>
            <a:r>
              <a:rPr dirty="0" spc="-5"/>
              <a:t> </a:t>
            </a:r>
            <a:r>
              <a:rPr dirty="0" spc="70"/>
              <a:t>jobs</a:t>
            </a:r>
            <a:r>
              <a:rPr dirty="0" spc="-5"/>
              <a:t> </a:t>
            </a:r>
            <a:r>
              <a:rPr dirty="0" spc="75"/>
              <a:t>during </a:t>
            </a:r>
            <a:r>
              <a:rPr dirty="0" spc="-1040"/>
              <a:t> </a:t>
            </a:r>
            <a:r>
              <a:rPr dirty="0" spc="70"/>
              <a:t>September</a:t>
            </a:r>
            <a:r>
              <a:rPr dirty="0"/>
              <a:t> </a:t>
            </a:r>
            <a:r>
              <a:rPr dirty="0" spc="50"/>
              <a:t>to</a:t>
            </a:r>
            <a:r>
              <a:rPr dirty="0"/>
              <a:t> </a:t>
            </a:r>
            <a:r>
              <a:rPr dirty="0" spc="-50"/>
              <a:t>January</a:t>
            </a:r>
          </a:p>
          <a:p>
            <a:pPr marL="6616700">
              <a:lnSpc>
                <a:spcPct val="100000"/>
              </a:lnSpc>
              <a:spcBef>
                <a:spcPts val="40"/>
              </a:spcBef>
            </a:pPr>
            <a:endParaRPr sz="3750"/>
          </a:p>
          <a:p>
            <a:pPr marL="6629400" marR="1901189">
              <a:lnSpc>
                <a:spcPct val="100000"/>
              </a:lnSpc>
            </a:pPr>
            <a:r>
              <a:rPr dirty="0" spc="35"/>
              <a:t>Accountant</a:t>
            </a:r>
            <a:r>
              <a:rPr dirty="0" spc="-15"/>
              <a:t> </a:t>
            </a:r>
            <a:r>
              <a:rPr dirty="0" spc="120"/>
              <a:t>positions</a:t>
            </a:r>
            <a:r>
              <a:rPr dirty="0" spc="-10"/>
              <a:t> </a:t>
            </a:r>
            <a:r>
              <a:rPr dirty="0" spc="-35"/>
              <a:t>were</a:t>
            </a:r>
            <a:r>
              <a:rPr dirty="0" spc="-10"/>
              <a:t> </a:t>
            </a:r>
            <a:r>
              <a:rPr dirty="0" spc="70"/>
              <a:t>highly </a:t>
            </a:r>
            <a:r>
              <a:rPr dirty="0" spc="-1040"/>
              <a:t> </a:t>
            </a:r>
            <a:r>
              <a:rPr dirty="0" spc="85"/>
              <a:t>demanded</a:t>
            </a:r>
          </a:p>
          <a:p>
            <a:pPr marL="6629400" marR="5080">
              <a:lnSpc>
                <a:spcPct val="100000"/>
              </a:lnSpc>
              <a:spcBef>
                <a:spcPts val="3400"/>
              </a:spcBef>
            </a:pPr>
            <a:r>
              <a:rPr dirty="0" spc="95"/>
              <a:t>Language</a:t>
            </a:r>
            <a:r>
              <a:rPr dirty="0" spc="-5"/>
              <a:t> </a:t>
            </a:r>
            <a:r>
              <a:rPr dirty="0" spc="125"/>
              <a:t>skills</a:t>
            </a:r>
            <a:r>
              <a:rPr dirty="0"/>
              <a:t> </a:t>
            </a:r>
            <a:r>
              <a:rPr dirty="0" spc="90"/>
              <a:t>and</a:t>
            </a:r>
            <a:r>
              <a:rPr dirty="0"/>
              <a:t> </a:t>
            </a:r>
            <a:r>
              <a:rPr dirty="0" spc="90"/>
              <a:t>Microsoft</a:t>
            </a:r>
            <a:r>
              <a:rPr dirty="0"/>
              <a:t> </a:t>
            </a:r>
            <a:r>
              <a:rPr dirty="0" spc="10"/>
              <a:t>Office</a:t>
            </a:r>
            <a:r>
              <a:rPr dirty="0" spc="-5"/>
              <a:t> </a:t>
            </a:r>
            <a:r>
              <a:rPr dirty="0" spc="125"/>
              <a:t>skills </a:t>
            </a:r>
            <a:r>
              <a:rPr dirty="0" spc="-1040"/>
              <a:t> </a:t>
            </a:r>
            <a:r>
              <a:rPr dirty="0" spc="-35"/>
              <a:t>were</a:t>
            </a:r>
            <a:r>
              <a:rPr dirty="0"/>
              <a:t> </a:t>
            </a:r>
            <a:r>
              <a:rPr dirty="0" spc="90"/>
              <a:t>mostly</a:t>
            </a:r>
            <a:r>
              <a:rPr dirty="0" spc="5"/>
              <a:t> </a:t>
            </a:r>
            <a:r>
              <a:rPr dirty="0" spc="40"/>
              <a:t>required</a:t>
            </a:r>
            <a:r>
              <a:rPr dirty="0"/>
              <a:t> </a:t>
            </a:r>
            <a:r>
              <a:rPr dirty="0" spc="35"/>
              <a:t>by</a:t>
            </a:r>
            <a:r>
              <a:rPr dirty="0" spc="5"/>
              <a:t> </a:t>
            </a:r>
            <a:r>
              <a:rPr dirty="0" spc="75"/>
              <a:t>employers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34230" cy="1028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516921" y="522"/>
            <a:ext cx="771525" cy="10286365"/>
          </a:xfrm>
          <a:custGeom>
            <a:avLst/>
            <a:gdLst/>
            <a:ahLst/>
            <a:cxnLst/>
            <a:rect l="l" t="t" r="r" b="b"/>
            <a:pathLst>
              <a:path w="771525" h="10286365">
                <a:moveTo>
                  <a:pt x="771078" y="0"/>
                </a:moveTo>
                <a:lnTo>
                  <a:pt x="771078" y="10285856"/>
                </a:lnTo>
                <a:lnTo>
                  <a:pt x="0" y="9840966"/>
                </a:lnTo>
                <a:lnTo>
                  <a:pt x="0" y="444889"/>
                </a:lnTo>
                <a:lnTo>
                  <a:pt x="771078" y="0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893" y="460808"/>
            <a:ext cx="17113249" cy="94375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Joseph Ologunja</dc:creator>
  <cp:keywords>DAE5MSJFmLU,BAEwL41t_RM</cp:keywords>
  <dc:title>Hamoye_Premier_Project</dc:title>
  <dcterms:created xsi:type="dcterms:W3CDTF">2022-02-23T20:34:27Z</dcterms:created>
  <dcterms:modified xsi:type="dcterms:W3CDTF">2022-02-23T20:34:27Z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2022-02-23T00:00:00Z</vt:filetime>
  </property>
  <property fmtid="{D5CDD505-2E9C-101B-9397-08002B2CF9AE}" pid="3" name="Creator">
    <vt:lpwstr>Canva</vt:lpwstr>
  </property>
  <property fmtid="{D5CDD505-2E9C-101B-9397-08002B2CF9AE}" pid="4" name="LastSaved">
    <vt:filetime>2022-02-23T00:00:00Z</vt:filetime>
  </property>
</Properties>
</file>